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handoutMasterIdLst>
    <p:handoutMasterId r:id="rId101"/>
  </p:handoutMasterIdLst>
  <p:sldIdLst>
    <p:sldId id="256" r:id="rId2"/>
    <p:sldId id="257" r:id="rId3"/>
    <p:sldId id="444" r:id="rId4"/>
    <p:sldId id="345" r:id="rId5"/>
    <p:sldId id="443" r:id="rId6"/>
    <p:sldId id="421" r:id="rId7"/>
    <p:sldId id="413" r:id="rId8"/>
    <p:sldId id="441" r:id="rId9"/>
    <p:sldId id="410" r:id="rId10"/>
    <p:sldId id="324" r:id="rId11"/>
    <p:sldId id="466" r:id="rId12"/>
    <p:sldId id="420" r:id="rId13"/>
    <p:sldId id="438" r:id="rId14"/>
    <p:sldId id="467" r:id="rId15"/>
    <p:sldId id="408" r:id="rId16"/>
    <p:sldId id="487" r:id="rId17"/>
    <p:sldId id="488" r:id="rId18"/>
    <p:sldId id="426" r:id="rId19"/>
    <p:sldId id="468" r:id="rId20"/>
    <p:sldId id="342" r:id="rId21"/>
    <p:sldId id="490" r:id="rId22"/>
    <p:sldId id="483" r:id="rId23"/>
    <p:sldId id="489" r:id="rId24"/>
    <p:sldId id="481" r:id="rId25"/>
    <p:sldId id="491" r:id="rId26"/>
    <p:sldId id="492" r:id="rId27"/>
    <p:sldId id="494" r:id="rId28"/>
    <p:sldId id="495" r:id="rId29"/>
    <p:sldId id="493" r:id="rId30"/>
    <p:sldId id="496" r:id="rId31"/>
    <p:sldId id="497" r:id="rId32"/>
    <p:sldId id="498" r:id="rId33"/>
    <p:sldId id="500" r:id="rId34"/>
    <p:sldId id="499" r:id="rId35"/>
    <p:sldId id="501" r:id="rId36"/>
    <p:sldId id="502" r:id="rId37"/>
    <p:sldId id="503" r:id="rId38"/>
    <p:sldId id="504" r:id="rId39"/>
    <p:sldId id="429" r:id="rId40"/>
    <p:sldId id="452" r:id="rId41"/>
    <p:sldId id="312" r:id="rId42"/>
    <p:sldId id="351" r:id="rId43"/>
    <p:sldId id="319" r:id="rId44"/>
    <p:sldId id="439" r:id="rId45"/>
    <p:sldId id="313" r:id="rId46"/>
    <p:sldId id="453" r:id="rId47"/>
    <p:sldId id="329" r:id="rId48"/>
    <p:sldId id="517" r:id="rId49"/>
    <p:sldId id="431" r:id="rId50"/>
    <p:sldId id="470" r:id="rId51"/>
    <p:sldId id="471" r:id="rId52"/>
    <p:sldId id="433" r:id="rId53"/>
    <p:sldId id="505" r:id="rId54"/>
    <p:sldId id="434" r:id="rId55"/>
    <p:sldId id="507" r:id="rId56"/>
    <p:sldId id="508" r:id="rId57"/>
    <p:sldId id="509" r:id="rId58"/>
    <p:sldId id="511" r:id="rId59"/>
    <p:sldId id="512" r:id="rId60"/>
    <p:sldId id="513" r:id="rId61"/>
    <p:sldId id="514" r:id="rId62"/>
    <p:sldId id="436" r:id="rId63"/>
    <p:sldId id="506" r:id="rId64"/>
    <p:sldId id="476" r:id="rId65"/>
    <p:sldId id="477" r:id="rId66"/>
    <p:sldId id="478" r:id="rId67"/>
    <p:sldId id="479" r:id="rId68"/>
    <p:sldId id="480" r:id="rId69"/>
    <p:sldId id="451" r:id="rId70"/>
    <p:sldId id="450" r:id="rId71"/>
    <p:sldId id="449" r:id="rId72"/>
    <p:sldId id="415" r:id="rId73"/>
    <p:sldId id="419" r:id="rId74"/>
    <p:sldId id="305" r:id="rId75"/>
    <p:sldId id="448" r:id="rId76"/>
    <p:sldId id="454" r:id="rId77"/>
    <p:sldId id="447" r:id="rId78"/>
    <p:sldId id="457" r:id="rId79"/>
    <p:sldId id="459" r:id="rId80"/>
    <p:sldId id="425" r:id="rId81"/>
    <p:sldId id="458" r:id="rId82"/>
    <p:sldId id="456" r:id="rId83"/>
    <p:sldId id="455" r:id="rId84"/>
    <p:sldId id="430" r:id="rId85"/>
    <p:sldId id="519" r:id="rId86"/>
    <p:sldId id="399" r:id="rId87"/>
    <p:sldId id="334" r:id="rId88"/>
    <p:sldId id="424" r:id="rId89"/>
    <p:sldId id="460" r:id="rId90"/>
    <p:sldId id="461" r:id="rId91"/>
    <p:sldId id="462" r:id="rId92"/>
    <p:sldId id="463" r:id="rId93"/>
    <p:sldId id="464" r:id="rId94"/>
    <p:sldId id="465" r:id="rId95"/>
    <p:sldId id="518" r:id="rId96"/>
    <p:sldId id="301" r:id="rId97"/>
    <p:sldId id="358" r:id="rId98"/>
    <p:sldId id="295" r:id="rId9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53DC34DD-8EC5-4106-ACBC-961908A43FC7}">
          <p14:sldIdLst>
            <p14:sldId id="256"/>
            <p14:sldId id="257"/>
            <p14:sldId id="444"/>
            <p14:sldId id="345"/>
            <p14:sldId id="443"/>
            <p14:sldId id="421"/>
            <p14:sldId id="413"/>
            <p14:sldId id="441"/>
            <p14:sldId id="410"/>
            <p14:sldId id="324"/>
            <p14:sldId id="466"/>
            <p14:sldId id="420"/>
            <p14:sldId id="438"/>
            <p14:sldId id="467"/>
            <p14:sldId id="408"/>
            <p14:sldId id="487"/>
            <p14:sldId id="488"/>
            <p14:sldId id="426"/>
            <p14:sldId id="468"/>
          </p14:sldIdLst>
        </p14:section>
        <p14:section name="Untitled Section" id="{892CDDEA-21E3-4BA7-A85C-36DA32527EA8}">
          <p14:sldIdLst>
            <p14:sldId id="342"/>
            <p14:sldId id="490"/>
            <p14:sldId id="483"/>
            <p14:sldId id="489"/>
            <p14:sldId id="481"/>
            <p14:sldId id="491"/>
            <p14:sldId id="492"/>
            <p14:sldId id="494"/>
            <p14:sldId id="495"/>
            <p14:sldId id="493"/>
            <p14:sldId id="496"/>
            <p14:sldId id="497"/>
            <p14:sldId id="498"/>
            <p14:sldId id="500"/>
            <p14:sldId id="499"/>
            <p14:sldId id="501"/>
            <p14:sldId id="502"/>
            <p14:sldId id="503"/>
            <p14:sldId id="504"/>
            <p14:sldId id="429"/>
            <p14:sldId id="452"/>
            <p14:sldId id="312"/>
            <p14:sldId id="351"/>
            <p14:sldId id="319"/>
            <p14:sldId id="439"/>
            <p14:sldId id="313"/>
            <p14:sldId id="453"/>
            <p14:sldId id="329"/>
            <p14:sldId id="517"/>
            <p14:sldId id="431"/>
            <p14:sldId id="470"/>
            <p14:sldId id="471"/>
            <p14:sldId id="433"/>
            <p14:sldId id="505"/>
            <p14:sldId id="434"/>
            <p14:sldId id="507"/>
            <p14:sldId id="508"/>
            <p14:sldId id="509"/>
            <p14:sldId id="511"/>
            <p14:sldId id="512"/>
            <p14:sldId id="513"/>
            <p14:sldId id="514"/>
            <p14:sldId id="436"/>
            <p14:sldId id="506"/>
            <p14:sldId id="476"/>
            <p14:sldId id="477"/>
            <p14:sldId id="478"/>
            <p14:sldId id="479"/>
            <p14:sldId id="480"/>
            <p14:sldId id="451"/>
            <p14:sldId id="450"/>
            <p14:sldId id="449"/>
            <p14:sldId id="415"/>
            <p14:sldId id="419"/>
            <p14:sldId id="305"/>
            <p14:sldId id="448"/>
            <p14:sldId id="454"/>
            <p14:sldId id="447"/>
            <p14:sldId id="457"/>
            <p14:sldId id="459"/>
            <p14:sldId id="425"/>
            <p14:sldId id="458"/>
            <p14:sldId id="456"/>
            <p14:sldId id="455"/>
            <p14:sldId id="430"/>
            <p14:sldId id="519"/>
            <p14:sldId id="399"/>
            <p14:sldId id="334"/>
            <p14:sldId id="424"/>
            <p14:sldId id="460"/>
            <p14:sldId id="461"/>
            <p14:sldId id="462"/>
            <p14:sldId id="463"/>
            <p14:sldId id="464"/>
            <p14:sldId id="465"/>
            <p14:sldId id="518"/>
            <p14:sldId id="301"/>
            <p14:sldId id="358"/>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981"/>
    <a:srgbClr val="26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8" autoAdjust="0"/>
    <p:restoredTop sz="94165" autoAdjust="0"/>
  </p:normalViewPr>
  <p:slideViewPr>
    <p:cSldViewPr>
      <p:cViewPr varScale="1">
        <p:scale>
          <a:sx n="117" d="100"/>
          <a:sy n="117"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3D528F83-53B1-4191-A1C6-DC6ECF7F24CF}" type="datetimeFigureOut">
              <a:rPr lang="en-US"/>
              <a:pPr>
                <a:defRPr/>
              </a:pPr>
              <a:t>5/30/2018</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8805C74B-6FA6-4E33-B90D-1E61BD784D0E}" type="slidenum">
              <a:rPr lang="en-US" altLang="en-US"/>
              <a:pPr/>
              <a:t>‹#›</a:t>
            </a:fld>
            <a:endParaRPr lang="en-US" altLang="en-US" dirty="0"/>
          </a:p>
        </p:txBody>
      </p:sp>
    </p:spTree>
    <p:extLst>
      <p:ext uri="{BB962C8B-B14F-4D97-AF65-F5344CB8AC3E}">
        <p14:creationId xmlns:p14="http://schemas.microsoft.com/office/powerpoint/2010/main" val="14394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3172" tIns="46586" rIns="93172" bIns="46586" rtlCol="0"/>
          <a:lstStyle>
            <a:lvl1pPr algn="r">
              <a:defRPr sz="1300"/>
            </a:lvl1pPr>
          </a:lstStyle>
          <a:p>
            <a:pPr>
              <a:defRPr/>
            </a:pPr>
            <a:fld id="{C7A13740-B4B5-4CC2-99A3-CEE93C6E6A24}" type="datetimeFigureOut">
              <a:rPr lang="en-US"/>
              <a:pPr>
                <a:defRPr/>
              </a:pPr>
              <a:t>5/30/2018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FF4209D7-35E8-4F84-9DB1-8E38611C0412}" type="slidenum">
              <a:rPr lang="en-US" altLang="en-US"/>
              <a:pPr/>
              <a:t>‹#›</a:t>
            </a:fld>
            <a:endParaRPr lang="en-US" altLang="en-US" dirty="0"/>
          </a:p>
        </p:txBody>
      </p:sp>
    </p:spTree>
    <p:extLst>
      <p:ext uri="{BB962C8B-B14F-4D97-AF65-F5344CB8AC3E}">
        <p14:creationId xmlns:p14="http://schemas.microsoft.com/office/powerpoint/2010/main" val="4131989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1</a:t>
            </a:fld>
            <a:endParaRPr lang="en-US" altLang="en-US" sz="1300"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15012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99614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58545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89639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2642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6205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17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54020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20</a:t>
            </a:fld>
            <a:endParaRPr lang="en-US" altLang="en-US" sz="1300" dirty="0">
              <a:latin typeface="Franklin Gothic Medium" panose="020B06030201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496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6158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3EA389-376B-4F06-8F4E-B760DCD586B8}" type="slidenum">
              <a:rPr lang="en-US" altLang="en-US" sz="1300">
                <a:latin typeface="Franklin Gothic Medium" panose="020B0603020102020204" pitchFamily="34" charset="0"/>
              </a:rPr>
              <a:pPr eaLnBrk="1" hangingPunct="1">
                <a:spcBef>
                  <a:spcPct val="0"/>
                </a:spcBef>
              </a:pPr>
              <a:t>2</a:t>
            </a:fld>
            <a:endParaRPr lang="en-US" altLang="en-US" sz="1300" dirty="0">
              <a:latin typeface="Franklin Gothic Medium" panose="020B0603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0393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24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54070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47922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48334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46501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55888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413052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109855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52197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6091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481144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840126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233970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39250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22747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083193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37218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39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857101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79957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073598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7ADB88-DFF0-4DFF-A96D-8DCB2974A93D}" type="slidenum">
              <a:rPr lang="en-US" altLang="en-US" sz="1300">
                <a:latin typeface="Franklin Gothic Medium" panose="020B0603020102020204" pitchFamily="34" charset="0"/>
              </a:rPr>
              <a:pPr eaLnBrk="1" hangingPunct="1">
                <a:spcBef>
                  <a:spcPct val="0"/>
                </a:spcBef>
              </a:pPr>
              <a:t>42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36065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4</a:t>
            </a:fld>
            <a:endParaRPr lang="en-US" altLang="en-US" sz="1300" dirty="0">
              <a:latin typeface="Franklin Gothic Medium" panose="020B06030201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E6E483-D446-469F-B58C-14AFA7D7E0F8}" type="slidenum">
              <a:rPr lang="en-US" altLang="en-US" sz="1300">
                <a:latin typeface="Franklin Gothic Medium" panose="020B0603020102020204" pitchFamily="34" charset="0"/>
              </a:rPr>
              <a:pPr eaLnBrk="1" hangingPunct="1">
                <a:spcBef>
                  <a:spcPct val="0"/>
                </a:spcBef>
              </a:pPr>
              <a:t>43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88095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E6E483-D446-469F-B58C-14AFA7D7E0F8}" type="slidenum">
              <a:rPr lang="en-US" altLang="en-US" sz="1300">
                <a:latin typeface="Franklin Gothic Medium" panose="020B0603020102020204" pitchFamily="34" charset="0"/>
              </a:rPr>
              <a:pPr eaLnBrk="1" hangingPunct="1">
                <a:spcBef>
                  <a:spcPct val="0"/>
                </a:spcBef>
              </a:pPr>
              <a:t>44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33720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44D653-C7D9-426C-8433-CFD3EB48725C}" type="slidenum">
              <a:rPr lang="en-US" altLang="en-US" sz="1300">
                <a:latin typeface="Franklin Gothic Medium" panose="020B0603020102020204" pitchFamily="34" charset="0"/>
              </a:rPr>
              <a:pPr eaLnBrk="1" hangingPunct="1">
                <a:spcBef>
                  <a:spcPct val="0"/>
                </a:spcBef>
              </a:pPr>
              <a:t>45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24637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10540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47</a:t>
            </a:fld>
            <a:endParaRPr lang="en-US" altLang="en-US" sz="1300" dirty="0">
              <a:latin typeface="Franklin Gothic Medium" panose="020B06030201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FA50CE-B0D0-4561-AAD8-526E759C2E8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571006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49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934755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289216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76342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4627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4235276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18117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697242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394327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483375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14715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363357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59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571315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33048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762998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16832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39307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63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486378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136317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166143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7975DE-1AA7-4AB2-B0C3-7BA2131AF292}"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526378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6E483-D446-469F-B58C-14AFA7D7E0F8}"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059465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70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177926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71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87689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8785781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787461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81436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92205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517926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7EC5E-9102-43C2-BD7F-3B237CD20300}" type="slidenum">
              <a:rPr lang="en-US" altLang="en-US" sz="1300">
                <a:latin typeface="Franklin Gothic Medium" panose="020B0603020102020204" pitchFamily="34" charset="0"/>
              </a:rPr>
              <a:pPr eaLnBrk="1" hangingPunct="1">
                <a:spcBef>
                  <a:spcPct val="0"/>
                </a:spcBef>
              </a:pPr>
              <a:t>76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1073503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77</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0639224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634010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79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6406961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43598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885498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264631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7795502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86564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F247DF-D8E6-431C-930E-BE536433CA1C}" type="slidenum">
              <a:rPr lang="en-US" altLang="en-US" sz="1300">
                <a:latin typeface="Franklin Gothic Medium" panose="020B0603020102020204" pitchFamily="34" charset="0"/>
              </a:rPr>
              <a:pPr eaLnBrk="1" hangingPunct="1">
                <a:spcBef>
                  <a:spcPct val="0"/>
                </a:spcBef>
              </a:pPr>
              <a:t>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207701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85</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3394248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975DE-1AA7-4AB2-B0C3-7BA2131AF292}" type="slidenum">
              <a:rPr lang="en-US" altLang="en-US" sz="1300">
                <a:latin typeface="Franklin Gothic Medium" panose="020B0603020102020204" pitchFamily="34" charset="0"/>
              </a:rPr>
              <a:pPr eaLnBrk="1" hangingPunct="1">
                <a:spcBef>
                  <a:spcPct val="0"/>
                </a:spcBef>
              </a:pPr>
              <a:t>86</a:t>
            </a:fld>
            <a:endParaRPr lang="en-US" altLang="en-US" sz="1300" dirty="0">
              <a:latin typeface="Franklin Gothic Medium" panose="020B06030201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5DEF93-7131-42D9-A61A-19D5E263766B}" type="slidenum">
              <a:rPr lang="en-US" altLang="en-US" sz="1300">
                <a:latin typeface="Franklin Gothic Medium" panose="020B0603020102020204" pitchFamily="34" charset="0"/>
              </a:rPr>
              <a:pPr eaLnBrk="1" hangingPunct="1">
                <a:spcBef>
                  <a:spcPct val="0"/>
                </a:spcBef>
              </a:pPr>
              <a:t>87</a:t>
            </a:fld>
            <a:endParaRPr lang="en-US" altLang="en-US" sz="1300" dirty="0">
              <a:latin typeface="Franklin Gothic Medium" panose="020B06030201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5DEF93-7131-42D9-A61A-19D5E263766B}" type="slidenum">
              <a:rPr lang="en-US" altLang="en-US" sz="1300">
                <a:latin typeface="Franklin Gothic Medium" panose="020B0603020102020204" pitchFamily="34" charset="0"/>
              </a:rPr>
              <a:pPr eaLnBrk="1" hangingPunct="1">
                <a:spcBef>
                  <a:spcPct val="0"/>
                </a:spcBef>
              </a:pPr>
              <a:t>88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04112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89</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029965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90</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6467770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91</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2985035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367764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93</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051618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FA50CE-B0D0-4561-AAD8-526E759C2E84}" type="slidenum">
              <a:rPr lang="en-US" altLang="en-US" sz="1300">
                <a:latin typeface="Franklin Gothic Medium" panose="020B0603020102020204" pitchFamily="34" charset="0"/>
              </a:rPr>
              <a:pPr eaLnBrk="1" hangingPunct="1">
                <a:spcBef>
                  <a:spcPct val="0"/>
                </a:spcBef>
              </a:pPr>
              <a:t>94</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17608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963814-6A9A-4310-9CFB-DD283747FE14}"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7695342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96</a:t>
            </a:fld>
            <a:endParaRPr lang="en-US" altLang="en-US" sz="1300" dirty="0">
              <a:latin typeface="Franklin Gothic Medium" panose="020B06030201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272289-F843-42B1-A21D-60B735917C8E}" type="slidenum">
              <a:rPr lang="en-US" altLang="en-US" sz="1300">
                <a:latin typeface="Franklin Gothic Medium" panose="020B0603020102020204" pitchFamily="34" charset="0"/>
              </a:rPr>
              <a:pPr eaLnBrk="1" hangingPunct="1">
                <a:spcBef>
                  <a:spcPct val="0"/>
                </a:spcBef>
              </a:pPr>
              <a:t>97</a:t>
            </a:fld>
            <a:endParaRPr lang="en-US" altLang="en-US" sz="1300" dirty="0">
              <a:latin typeface="Franklin Gothic Medium" panose="020B06030201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6E736F-D085-40AF-ABD7-AEE8A959D37F}" type="slidenum">
              <a:rPr lang="en-US" altLang="en-US" sz="1300">
                <a:latin typeface="Franklin Gothic Medium" panose="020B0603020102020204" pitchFamily="34" charset="0"/>
              </a:rPr>
              <a:pPr eaLnBrk="1" hangingPunct="1">
                <a:spcBef>
                  <a:spcPct val="0"/>
                </a:spcBef>
              </a:pPr>
              <a:t>98</a:t>
            </a:fld>
            <a:endParaRPr lang="en-US" altLang="en-US" sz="1300" dirty="0">
              <a:latin typeface="Franklin Gothic Medium" panose="020B0603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25849691-4DD6-4A03-A0CB-B7172036BFEA}" type="datetimeFigureOut">
              <a:rPr lang="en-US"/>
              <a:pPr>
                <a:defRPr/>
              </a:pPr>
              <a:t>5/30/2018</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2EB80602-9320-48AF-8D35-0C1D1E3AF1F2}" type="slidenum">
              <a:rPr lang="en-US" altLang="en-US"/>
              <a:pPr/>
              <a:t>‹#›</a:t>
            </a:fld>
            <a:endParaRPr lang="en-US" alt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Tree>
    <p:extLst>
      <p:ext uri="{BB962C8B-B14F-4D97-AF65-F5344CB8AC3E}">
        <p14:creationId xmlns:p14="http://schemas.microsoft.com/office/powerpoint/2010/main" val="6007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ED1B8C3-7823-42C6-AD5B-668057C899F2}" type="datetimeFigureOut">
              <a:rPr lang="en-US"/>
              <a:pPr>
                <a:defRPr/>
              </a:pPr>
              <a:t>5/30/2018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09C016C1-9E9C-41D6-8F2E-76F1BF02EC3A}" type="slidenum">
              <a:rPr lang="en-US" altLang="en-US"/>
              <a:pPr/>
              <a:t>‹#›</a:t>
            </a:fld>
            <a:endParaRPr lang="en-US" altLang="en-US" dirty="0"/>
          </a:p>
        </p:txBody>
      </p:sp>
    </p:spTree>
    <p:extLst>
      <p:ext uri="{BB962C8B-B14F-4D97-AF65-F5344CB8AC3E}">
        <p14:creationId xmlns:p14="http://schemas.microsoft.com/office/powerpoint/2010/main" val="46832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0D309F4A-8A2C-4009-8F14-703D08F809AA}" type="datetimeFigureOut">
              <a:rPr lang="en-US"/>
              <a:pPr>
                <a:defRPr/>
              </a:pPr>
              <a:t>5/30/2018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bg2"/>
                </a:solidFill>
              </a:defRPr>
            </a:lvl1pPr>
          </a:lstStyle>
          <a:p>
            <a:fld id="{A645A959-96F5-48F0-885D-7B616857B824}" type="slidenum">
              <a:rPr lang="en-US" altLang="en-US"/>
              <a:pPr/>
              <a:t>‹#›</a:t>
            </a:fld>
            <a:endParaRPr lang="en-US" altLang="en-US" dirty="0"/>
          </a:p>
        </p:txBody>
      </p:sp>
    </p:spTree>
    <p:extLst>
      <p:ext uri="{BB962C8B-B14F-4D97-AF65-F5344CB8AC3E}">
        <p14:creationId xmlns:p14="http://schemas.microsoft.com/office/powerpoint/2010/main" val="25142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A36B6A30-B146-422E-8D1C-1C51899E9E44}" type="datetimeFigureOut">
              <a:rPr lang="en-US"/>
              <a:pPr>
                <a:defRPr/>
              </a:pPr>
              <a:t>5/30/2018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34545BC-D686-462A-9B19-BB9B1D581DCE}" type="slidenum">
              <a:rPr lang="en-US" altLang="en-US"/>
              <a:pPr/>
              <a:t>‹#›</a:t>
            </a:fld>
            <a:endParaRPr lang="en-US" altLang="en-US" dirty="0"/>
          </a:p>
        </p:txBody>
      </p:sp>
    </p:spTree>
    <p:extLst>
      <p:ext uri="{BB962C8B-B14F-4D97-AF65-F5344CB8AC3E}">
        <p14:creationId xmlns:p14="http://schemas.microsoft.com/office/powerpoint/2010/main" val="34205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2CCC893E-287F-44C5-9E8F-E168B8C9D6A5}" type="datetimeFigureOut">
              <a:rPr lang="en-US"/>
              <a:pPr>
                <a:defRPr/>
              </a:pPr>
              <a:t>5/30/2018</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0B0D6A0B-F34C-48F1-8CB7-F697A0C5AE57}" type="slidenum">
              <a:rPr lang="en-US" altLang="en-US"/>
              <a:pPr/>
              <a:t>‹#›</a:t>
            </a:fld>
            <a:endParaRPr lang="en-US" alt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Tree>
    <p:extLst>
      <p:ext uri="{BB962C8B-B14F-4D97-AF65-F5344CB8AC3E}">
        <p14:creationId xmlns:p14="http://schemas.microsoft.com/office/powerpoint/2010/main" val="354084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D49B6820-13FC-4F26-A1B1-E75AF24C8F95}" type="datetimeFigureOut">
              <a:rPr lang="en-US"/>
              <a:pPr>
                <a:defRPr/>
              </a:pPr>
              <a:t>5/30/2018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fld id="{D7987A3B-A43D-4D1C-8F96-78FB3C6601A2}" type="slidenum">
              <a:rPr lang="en-US" altLang="en-US"/>
              <a:pPr/>
              <a:t>‹#›</a:t>
            </a:fld>
            <a:endParaRPr lang="en-US" altLang="en-US" dirty="0"/>
          </a:p>
        </p:txBody>
      </p:sp>
    </p:spTree>
    <p:extLst>
      <p:ext uri="{BB962C8B-B14F-4D97-AF65-F5344CB8AC3E}">
        <p14:creationId xmlns:p14="http://schemas.microsoft.com/office/powerpoint/2010/main" val="408458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fld id="{F7B5B0AC-9429-450E-8D83-C9688FCB2256}" type="datetimeFigureOut">
              <a:rPr lang="en-US"/>
              <a:pPr>
                <a:defRPr/>
              </a:pPr>
              <a:t>5/30/2018</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fld id="{B7A2F044-EC31-46CC-A95A-5001240D21EE}" type="slidenum">
              <a:rPr lang="en-US" altLang="en-US"/>
              <a:pPr/>
              <a:t>‹#›</a:t>
            </a:fld>
            <a:endParaRPr lang="en-US" altLang="en-US" dirty="0"/>
          </a:p>
        </p:txBody>
      </p:sp>
    </p:spTree>
    <p:extLst>
      <p:ext uri="{BB962C8B-B14F-4D97-AF65-F5344CB8AC3E}">
        <p14:creationId xmlns:p14="http://schemas.microsoft.com/office/powerpoint/2010/main" val="10854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DE28E51-2677-4381-824F-5AEB311AB592}" type="datetimeFigureOut">
              <a:rPr lang="en-US"/>
              <a:pPr>
                <a:defRPr/>
              </a:pPr>
              <a:t>5/30/2018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E886DE6A-F67F-4211-8BB3-88D85704F79A}" type="slidenum">
              <a:rPr lang="en-US" altLang="en-US"/>
              <a:pPr/>
              <a:t>‹#›</a:t>
            </a:fld>
            <a:endParaRPr lang="en-US" altLang="en-US" dirty="0"/>
          </a:p>
        </p:txBody>
      </p:sp>
    </p:spTree>
    <p:extLst>
      <p:ext uri="{BB962C8B-B14F-4D97-AF65-F5344CB8AC3E}">
        <p14:creationId xmlns:p14="http://schemas.microsoft.com/office/powerpoint/2010/main" val="407136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0"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6B98E9A0-758C-4DC2-8007-1EA0A62116E0}" type="datetimeFigureOut">
              <a:rPr lang="en-US"/>
              <a:pPr>
                <a:defRPr/>
              </a:pPr>
              <a:t>5/30/2018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3"/>
          <p:cNvSpPr>
            <a:spLocks noGrp="1"/>
          </p:cNvSpPr>
          <p:nvPr>
            <p:ph type="sldNum" sz="quarter" idx="12"/>
          </p:nvPr>
        </p:nvSpPr>
        <p:spPr/>
        <p:txBody>
          <a:bodyPr/>
          <a:lstStyle>
            <a:lvl1pPr>
              <a:defRPr/>
            </a:lvl1pPr>
          </a:lstStyle>
          <a:p>
            <a:fld id="{7BBDDDA7-0F95-4736-917D-662D6261903B}" type="slidenum">
              <a:rPr lang="en-US" altLang="en-US"/>
              <a:pPr/>
              <a:t>‹#›</a:t>
            </a:fld>
            <a:endParaRPr lang="en-US" altLang="en-US" dirty="0"/>
          </a:p>
        </p:txBody>
      </p:sp>
    </p:spTree>
    <p:extLst>
      <p:ext uri="{BB962C8B-B14F-4D97-AF65-F5344CB8AC3E}">
        <p14:creationId xmlns:p14="http://schemas.microsoft.com/office/powerpoint/2010/main" val="146785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03AF39F3-9554-44E9-9ADF-AFEF09A1038E}" type="datetimeFigureOut">
              <a:rPr lang="en-US"/>
              <a:pPr>
                <a:defRPr/>
              </a:pPr>
              <a:t>5/30/2018</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5E8E1FFC-1F60-4800-ABF8-51CCD923EC09}" type="slidenum">
              <a:rPr lang="en-US" altLang="en-US"/>
              <a:pPr/>
              <a:t>‹#›</a:t>
            </a:fld>
            <a:endParaRPr lang="en-US" altLang="en-US" dirty="0"/>
          </a:p>
        </p:txBody>
      </p:sp>
    </p:spTree>
    <p:extLst>
      <p:ext uri="{BB962C8B-B14F-4D97-AF65-F5344CB8AC3E}">
        <p14:creationId xmlns:p14="http://schemas.microsoft.com/office/powerpoint/2010/main" val="30913525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 descr="N:\FORMS\HUD Hous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5E4ED084-7C94-45B4-B96B-6F9F6AED5BD4}" type="datetimeFigureOut">
              <a:rPr lang="en-US"/>
              <a:pPr>
                <a:defRPr/>
              </a:pPr>
              <a:t>5/30/2018</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CA9F5D85-0529-4CB4-A23C-5610D0834890}" type="slidenum">
              <a:rPr lang="en-US" altLang="en-US"/>
              <a:pPr/>
              <a:t>‹#›</a:t>
            </a:fld>
            <a:endParaRPr lang="en-US" altLang="en-US" dirty="0"/>
          </a:p>
        </p:txBody>
      </p:sp>
    </p:spTree>
    <p:extLst>
      <p:ext uri="{BB962C8B-B14F-4D97-AF65-F5344CB8AC3E}">
        <p14:creationId xmlns:p14="http://schemas.microsoft.com/office/powerpoint/2010/main" val="25675726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167BCF6A-220E-467C-96A6-BA71E1CD76EB}" type="datetimeFigureOut">
              <a:rPr lang="en-US"/>
              <a:pPr>
                <a:defRPr/>
              </a:pPr>
              <a:t>5/30/2018</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latin typeface="Franklin Gothic Book" panose="020B0503020102020204" pitchFamily="34" charset="0"/>
              </a:defRPr>
            </a:lvl1pPr>
          </a:lstStyle>
          <a:p>
            <a:fld id="{9DD2CF65-0C31-47D1-88CC-E26075772A1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hyperlink" Target="http://www.hud.gov/offices/fheo/online-complaint.cf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hud.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6.jpe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mshomecorp.com/"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9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19600"/>
            <a:ext cx="7010400" cy="1295400"/>
          </a:xfrm>
        </p:spPr>
        <p:txBody>
          <a:bodyPr>
            <a:noAutofit/>
          </a:bodyPr>
          <a:lstStyle/>
          <a:p>
            <a:pPr algn="ctr" eaLnBrk="1" fontAlgn="auto" hangingPunct="1">
              <a:spcAft>
                <a:spcPts val="0"/>
              </a:spcAft>
              <a:defRPr/>
            </a:pPr>
            <a:r>
              <a:rPr lang="en-US" altLang="en-US" sz="2800" dirty="0">
                <a:solidFill>
                  <a:srgbClr val="3E4981"/>
                </a:solidFill>
                <a:latin typeface="Franklin Gothic Demi" panose="020B0703020102020204" pitchFamily="34" charset="0"/>
              </a:rPr>
              <a:t>2018 Federal Programs </a:t>
            </a:r>
          </a:p>
          <a:p>
            <a:pPr algn="ctr" eaLnBrk="1" fontAlgn="auto" hangingPunct="1">
              <a:spcAft>
                <a:spcPts val="0"/>
              </a:spcAft>
              <a:defRPr/>
            </a:pPr>
            <a:r>
              <a:rPr lang="en-US" altLang="en-US" sz="2400" dirty="0">
                <a:solidFill>
                  <a:srgbClr val="3E4981"/>
                </a:solidFill>
                <a:latin typeface="Franklin Gothic Demi" panose="020B0703020102020204" pitchFamily="34" charset="0"/>
              </a:rPr>
              <a:t>Application Workshop </a:t>
            </a:r>
          </a:p>
          <a:p>
            <a:pPr algn="ctr" eaLnBrk="1" fontAlgn="auto" hangingPunct="1">
              <a:spcAft>
                <a:spcPts val="0"/>
              </a:spcAft>
              <a:defRPr/>
            </a:pPr>
            <a:r>
              <a:rPr lang="en-US" altLang="en-US" sz="2400" dirty="0">
                <a:solidFill>
                  <a:srgbClr val="3E4981"/>
                </a:solidFill>
                <a:latin typeface="Franklin Gothic Demi" panose="020B0703020102020204" pitchFamily="34" charset="0"/>
              </a:rPr>
              <a:t>May 31, 2018</a:t>
            </a:r>
          </a:p>
        </p:txBody>
      </p:sp>
      <p:sp>
        <p:nvSpPr>
          <p:cNvPr id="2" name="Title 1"/>
          <p:cNvSpPr>
            <a:spLocks noGrp="1"/>
          </p:cNvSpPr>
          <p:nvPr>
            <p:ph type="title"/>
          </p:nvPr>
        </p:nvSpPr>
        <p:spPr>
          <a:xfrm>
            <a:off x="0" y="800100"/>
            <a:ext cx="7010400" cy="1828800"/>
          </a:xfrm>
        </p:spPr>
        <p:txBody>
          <a:bodyPr/>
          <a:lstStyle/>
          <a:p>
            <a:pPr algn="ctr" eaLnBrk="1" fontAlgn="auto" hangingPunct="1">
              <a:spcAft>
                <a:spcPts val="0"/>
              </a:spcAft>
              <a:defRPr/>
            </a:pPr>
            <a:r>
              <a:rPr lang="en-US" sz="4800" b="1" dirty="0">
                <a:solidFill>
                  <a:srgbClr val="263746"/>
                </a:solidFill>
                <a:latin typeface="Futura"/>
              </a:rPr>
              <a:t>Mississippi Home Corporation</a:t>
            </a:r>
          </a:p>
        </p:txBody>
      </p:sp>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6775"/>
            <a:ext cx="990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p:cNvSpPr txBox="1">
            <a:spLocks noChangeArrowheads="1"/>
          </p:cNvSpPr>
          <p:nvPr/>
        </p:nvSpPr>
        <p:spPr bwMode="auto">
          <a:xfrm>
            <a:off x="1352550" y="6267450"/>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anose="05020102010507070707" pitchFamily="18" charset="2"/>
              <a:buChar char=""/>
              <a:defRPr sz="2000">
                <a:solidFill>
                  <a:schemeClr val="tx2"/>
                </a:solidFill>
                <a:latin typeface="Franklin Gothic Book" panose="020B0503020102020204" pitchFamily="34" charset="0"/>
              </a:defRPr>
            </a:lvl1pPr>
            <a:lvl2pPr marL="742950" indent="-285750" eaLnBrk="0" hangingPunct="0">
              <a:spcBef>
                <a:spcPct val="20000"/>
              </a:spcBef>
              <a:buClr>
                <a:schemeClr val="accent2"/>
              </a:buClr>
              <a:buFont typeface="Wingdings" panose="05000000000000000000" pitchFamily="2" charset="2"/>
              <a:buChar char="§"/>
              <a:defRPr>
                <a:solidFill>
                  <a:schemeClr val="tx2"/>
                </a:solidFill>
                <a:latin typeface="Franklin Gothic Book" panose="020B0503020102020204" pitchFamily="34" charset="0"/>
              </a:defRPr>
            </a:lvl2pPr>
            <a:lvl3pPr marL="1143000" indent="-228600" eaLnBrk="0" hangingPunct="0">
              <a:spcBef>
                <a:spcPct val="20000"/>
              </a:spcBef>
              <a:buClr>
                <a:srgbClr val="928B70"/>
              </a:buClr>
              <a:buFont typeface="Wingdings" panose="05000000000000000000" pitchFamily="2" charset="2"/>
              <a:buChar char="§"/>
              <a:defRPr sz="1600">
                <a:solidFill>
                  <a:schemeClr val="tx2"/>
                </a:solidFill>
                <a:latin typeface="Franklin Gothic Book" panose="020B0503020102020204" pitchFamily="34" charset="0"/>
              </a:defRPr>
            </a:lvl3pPr>
            <a:lvl4pPr marL="1600200" indent="-228600" eaLnBrk="0" hangingPunct="0">
              <a:spcBef>
                <a:spcPct val="20000"/>
              </a:spcBef>
              <a:buClr>
                <a:srgbClr val="87706B"/>
              </a:buClr>
              <a:buFont typeface="Wingdings" panose="05000000000000000000" pitchFamily="2" charset="2"/>
              <a:buChar char="§"/>
              <a:defRPr sz="1400">
                <a:solidFill>
                  <a:schemeClr val="tx2"/>
                </a:solidFill>
                <a:latin typeface="Franklin Gothic Book" panose="020B0503020102020204" pitchFamily="34" charset="0"/>
              </a:defRPr>
            </a:lvl4pPr>
            <a:lvl5pPr marL="2057400" indent="-228600" eaLnBrk="0" hangingPunct="0">
              <a:spcBef>
                <a:spcPct val="20000"/>
              </a:spcBef>
              <a:buClr>
                <a:srgbClr val="6F777D"/>
              </a:buClr>
              <a:buFont typeface="Wingdings" panose="05000000000000000000" pitchFamily="2" charset="2"/>
              <a:buChar char="§"/>
              <a:defRPr sz="13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9pPr>
          </a:lstStyle>
          <a:p>
            <a:pPr algn="r" eaLnBrk="1" hangingPunct="1">
              <a:spcBef>
                <a:spcPct val="0"/>
              </a:spcBef>
              <a:buClrTx/>
              <a:buFontTx/>
              <a:buNone/>
            </a:pPr>
            <a:r>
              <a:rPr lang="en-US" altLang="en-US" sz="1400" dirty="0">
                <a:solidFill>
                  <a:srgbClr val="263746"/>
                </a:solidFill>
                <a:latin typeface="Franklin Gothic Medium" panose="020B0603020102020204" pitchFamily="34" charset="0"/>
              </a:rPr>
              <a:t>735 Riverside Dr. / Jackson, MS / 601.718.4642 / mshomecorp.com</a:t>
            </a:r>
          </a:p>
        </p:txBody>
      </p:sp>
      <p:sp>
        <p:nvSpPr>
          <p:cNvPr id="12" name="Rectangle 11"/>
          <p:cNvSpPr/>
          <p:nvPr/>
        </p:nvSpPr>
        <p:spPr>
          <a:xfrm>
            <a:off x="1295400" y="6548438"/>
            <a:ext cx="5486400" cy="52387"/>
          </a:xfrm>
          <a:prstGeom prst="rect">
            <a:avLst/>
          </a:prstGeom>
          <a:solidFill>
            <a:srgbClr val="3E49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3048000"/>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5913" y="3048000"/>
            <a:ext cx="175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3048000"/>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13" y="3048000"/>
            <a:ext cx="15636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7113" y="3048000"/>
            <a:ext cx="1757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N:\FORMS\HUD Hou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6663" y="5770563"/>
            <a:ext cx="4429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795821966"/>
              </p:ext>
            </p:extLst>
          </p:nvPr>
        </p:nvGraphicFramePr>
        <p:xfrm>
          <a:off x="838200" y="1143001"/>
          <a:ext cx="7950200" cy="5212234"/>
        </p:xfrm>
        <a:graphic>
          <a:graphicData uri="http://schemas.openxmlformats.org/drawingml/2006/table">
            <a:tbl>
              <a:tblPr firstRow="1" bandRow="1">
                <a:tableStyleId>{5C22544A-7EE6-4342-B048-85BDC9FD1C3A}</a:tableStyleId>
              </a:tblPr>
              <a:tblGrid>
                <a:gridCol w="3316287">
                  <a:extLst>
                    <a:ext uri="{9D8B030D-6E8A-4147-A177-3AD203B41FA5}">
                      <a16:colId xmlns:a16="http://schemas.microsoft.com/office/drawing/2014/main" val="20000"/>
                    </a:ext>
                  </a:extLst>
                </a:gridCol>
                <a:gridCol w="4633913">
                  <a:extLst>
                    <a:ext uri="{9D8B030D-6E8A-4147-A177-3AD203B41FA5}">
                      <a16:colId xmlns:a16="http://schemas.microsoft.com/office/drawing/2014/main" val="20001"/>
                    </a:ext>
                  </a:extLst>
                </a:gridCol>
              </a:tblGrid>
              <a:tr h="732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543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Homeowner Rehabilitation 2017 &amp; 2018</a:t>
                      </a:r>
                    </a:p>
                  </a:txBody>
                  <a:tcPr marT="45727" marB="45727"/>
                </a:tc>
                <a:tc>
                  <a:txBody>
                    <a:bodyPr/>
                    <a:lstStyle/>
                    <a:p>
                      <a:pPr algn="r"/>
                      <a:r>
                        <a:rPr lang="en-US" sz="2000" dirty="0"/>
                        <a:t>$  3,850,911</a:t>
                      </a:r>
                    </a:p>
                  </a:txBody>
                  <a:tcPr marT="45727" marB="45727"/>
                </a:tc>
                <a:extLst>
                  <a:ext uri="{0D108BD9-81ED-4DB2-BD59-A6C34878D82A}">
                    <a16:rowId xmlns:a16="http://schemas.microsoft.com/office/drawing/2014/main" val="10001"/>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Reconstruction</a:t>
                      </a:r>
                    </a:p>
                  </a:txBody>
                  <a:tcPr marT="45727" marB="45727"/>
                </a:tc>
                <a:tc>
                  <a:txBody>
                    <a:bodyPr/>
                    <a:lstStyle/>
                    <a:p>
                      <a:pPr algn="r"/>
                      <a:r>
                        <a:rPr lang="en-US" sz="2000" dirty="0"/>
                        <a:t>$2,310,546</a:t>
                      </a:r>
                    </a:p>
                  </a:txBody>
                  <a:tcPr marT="45727" marB="45727"/>
                </a:tc>
                <a:extLst>
                  <a:ext uri="{0D108BD9-81ED-4DB2-BD59-A6C34878D82A}">
                    <a16:rowId xmlns:a16="http://schemas.microsoft.com/office/drawing/2014/main" val="697200220"/>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Rehabilitation</a:t>
                      </a:r>
                    </a:p>
                  </a:txBody>
                  <a:tcPr marT="45727" marB="45727"/>
                </a:tc>
                <a:tc>
                  <a:txBody>
                    <a:bodyPr/>
                    <a:lstStyle/>
                    <a:p>
                      <a:pPr algn="r"/>
                      <a:r>
                        <a:rPr lang="en-US" sz="2000" dirty="0"/>
                        <a:t>$1,540,364</a:t>
                      </a:r>
                    </a:p>
                  </a:txBody>
                  <a:tcPr marT="45727" marB="45727"/>
                </a:tc>
                <a:extLst>
                  <a:ext uri="{0D108BD9-81ED-4DB2-BD59-A6C34878D82A}">
                    <a16:rowId xmlns:a16="http://schemas.microsoft.com/office/drawing/2014/main" val="238631118"/>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152392519"/>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Total</a:t>
                      </a:r>
                    </a:p>
                  </a:txBody>
                  <a:tcPr marT="45727" marB="45727"/>
                </a:tc>
                <a:tc>
                  <a:txBody>
                    <a:bodyPr/>
                    <a:lstStyle/>
                    <a:p>
                      <a:pPr algn="r"/>
                      <a:endParaRPr lang="en-US" sz="2000" dirty="0"/>
                    </a:p>
                  </a:txBody>
                  <a:tcPr marT="45727" marB="45727"/>
                </a:tc>
                <a:extLst>
                  <a:ext uri="{0D108BD9-81ED-4DB2-BD59-A6C34878D82A}">
                    <a16:rowId xmlns:a16="http://schemas.microsoft.com/office/drawing/2014/main" val="3885831486"/>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2"/>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r>
                        <a:rPr lang="en-US" sz="2000" dirty="0"/>
                        <a:t>$</a:t>
                      </a:r>
                    </a:p>
                  </a:txBody>
                  <a:tcPr marT="45727" marB="45727"/>
                </a:tc>
                <a:extLst>
                  <a:ext uri="{0D108BD9-81ED-4DB2-BD59-A6C34878D82A}">
                    <a16:rowId xmlns:a16="http://schemas.microsoft.com/office/drawing/2014/main" val="10003"/>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*60% of Award</a:t>
                      </a:r>
                    </a:p>
                  </a:txBody>
                  <a:tcPr marT="45727" marB="45727"/>
                </a:tc>
                <a:tc>
                  <a:txBody>
                    <a:bodyPr/>
                    <a:lstStyle/>
                    <a:p>
                      <a:pPr algn="r"/>
                      <a:r>
                        <a:rPr lang="en-US" sz="2000" dirty="0"/>
                        <a:t>Reconstruction</a:t>
                      </a:r>
                    </a:p>
                  </a:txBody>
                  <a:tcPr marT="45727" marB="45727"/>
                </a:tc>
                <a:extLst>
                  <a:ext uri="{0D108BD9-81ED-4DB2-BD59-A6C34878D82A}">
                    <a16:rowId xmlns:a16="http://schemas.microsoft.com/office/drawing/2014/main" val="10004"/>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*40% of Award</a:t>
                      </a:r>
                    </a:p>
                  </a:txBody>
                  <a:tcPr marT="45727" marB="45727"/>
                </a:tc>
                <a:tc>
                  <a:txBody>
                    <a:bodyPr/>
                    <a:lstStyle/>
                    <a:p>
                      <a:pPr algn="r"/>
                      <a:r>
                        <a:rPr lang="en-US" sz="2000" dirty="0"/>
                        <a:t>Rehabilitation</a:t>
                      </a:r>
                    </a:p>
                  </a:txBody>
                  <a:tcPr marT="45727" marB="45727"/>
                </a:tc>
                <a:extLst>
                  <a:ext uri="{0D108BD9-81ED-4DB2-BD59-A6C34878D82A}">
                    <a16:rowId xmlns:a16="http://schemas.microsoft.com/office/drawing/2014/main" val="2694873185"/>
                  </a:ext>
                </a:extLst>
              </a:tr>
              <a:tr h="30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2723623463"/>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HOME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257800"/>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7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527514708"/>
              </p:ext>
            </p:extLst>
          </p:nvPr>
        </p:nvGraphicFramePr>
        <p:xfrm>
          <a:off x="1981200" y="1143001"/>
          <a:ext cx="6248400" cy="5517034"/>
        </p:xfrm>
        <a:graphic>
          <a:graphicData uri="http://schemas.openxmlformats.org/drawingml/2006/table">
            <a:tbl>
              <a:tblPr firstRow="1" bandRow="1">
                <a:tableStyleId>{5C22544A-7EE6-4342-B048-85BDC9FD1C3A}</a:tableStyleId>
              </a:tblPr>
              <a:tblGrid>
                <a:gridCol w="2674911">
                  <a:extLst>
                    <a:ext uri="{9D8B030D-6E8A-4147-A177-3AD203B41FA5}">
                      <a16:colId xmlns:a16="http://schemas.microsoft.com/office/drawing/2014/main" val="20000"/>
                    </a:ext>
                  </a:extLst>
                </a:gridCol>
                <a:gridCol w="3573489">
                  <a:extLst>
                    <a:ext uri="{9D8B030D-6E8A-4147-A177-3AD203B41FA5}">
                      <a16:colId xmlns:a16="http://schemas.microsoft.com/office/drawing/2014/main" val="20001"/>
                    </a:ext>
                  </a:extLst>
                </a:gridCol>
              </a:tblGrid>
              <a:tr h="874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648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Homeowner Rehabilitation 2018</a:t>
                      </a:r>
                    </a:p>
                  </a:txBody>
                  <a:tcPr marT="45727" marB="45727"/>
                </a:tc>
                <a:tc>
                  <a:txBody>
                    <a:bodyPr/>
                    <a:lstStyle/>
                    <a:p>
                      <a:pPr algn="r"/>
                      <a:r>
                        <a:rPr lang="en-US" sz="2000" dirty="0"/>
                        <a:t>$  7,179,404</a:t>
                      </a:r>
                    </a:p>
                  </a:txBody>
                  <a:tcPr marT="45727" marB="45727"/>
                </a:tc>
                <a:extLst>
                  <a:ext uri="{0D108BD9-81ED-4DB2-BD59-A6C34878D82A}">
                    <a16:rowId xmlns:a16="http://schemas.microsoft.com/office/drawing/2014/main" val="10001"/>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Reconstruction</a:t>
                      </a:r>
                    </a:p>
                  </a:txBody>
                  <a:tcPr marT="45727" marB="45727"/>
                </a:tc>
                <a:tc>
                  <a:txBody>
                    <a:bodyPr/>
                    <a:lstStyle/>
                    <a:p>
                      <a:pPr algn="r"/>
                      <a:r>
                        <a:rPr lang="en-US" sz="2000" dirty="0"/>
                        <a:t>$4,307,642</a:t>
                      </a:r>
                    </a:p>
                  </a:txBody>
                  <a:tcPr marT="45727" marB="45727"/>
                </a:tc>
                <a:extLst>
                  <a:ext uri="{0D108BD9-81ED-4DB2-BD59-A6C34878D82A}">
                    <a16:rowId xmlns:a16="http://schemas.microsoft.com/office/drawing/2014/main" val="697200220"/>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Rehabilitation</a:t>
                      </a:r>
                    </a:p>
                  </a:txBody>
                  <a:tcPr marT="45727" marB="45727"/>
                </a:tc>
                <a:tc>
                  <a:txBody>
                    <a:bodyPr/>
                    <a:lstStyle/>
                    <a:p>
                      <a:pPr algn="r"/>
                      <a:r>
                        <a:rPr lang="en-US" sz="2000" dirty="0"/>
                        <a:t>$2,871,761</a:t>
                      </a:r>
                    </a:p>
                  </a:txBody>
                  <a:tcPr marT="45727" marB="45727"/>
                </a:tc>
                <a:extLst>
                  <a:ext uri="{0D108BD9-81ED-4DB2-BD59-A6C34878D82A}">
                    <a16:rowId xmlns:a16="http://schemas.microsoft.com/office/drawing/2014/main" val="238631118"/>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152392519"/>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Rental Housing</a:t>
                      </a:r>
                    </a:p>
                  </a:txBody>
                  <a:tcPr marT="45727" marB="45727"/>
                </a:tc>
                <a:tc>
                  <a:txBody>
                    <a:bodyPr/>
                    <a:lstStyle/>
                    <a:p>
                      <a:pPr algn="r"/>
                      <a:endParaRPr lang="en-US" sz="2000" dirty="0"/>
                    </a:p>
                  </a:txBody>
                  <a:tcPr marT="45727" marB="45727"/>
                </a:tc>
                <a:extLst>
                  <a:ext uri="{0D108BD9-81ED-4DB2-BD59-A6C34878D82A}">
                    <a16:rowId xmlns:a16="http://schemas.microsoft.com/office/drawing/2014/main" val="3885831486"/>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Rental Housing </a:t>
                      </a:r>
                    </a:p>
                  </a:txBody>
                  <a:tcPr marT="45727" marB="45727"/>
                </a:tc>
                <a:tc>
                  <a:txBody>
                    <a:bodyPr/>
                    <a:lstStyle/>
                    <a:p>
                      <a:pPr algn="r"/>
                      <a:r>
                        <a:rPr lang="en-US" sz="2000" dirty="0"/>
                        <a:t>$ 3,561,150</a:t>
                      </a:r>
                    </a:p>
                  </a:txBody>
                  <a:tcPr marT="45727" marB="45727"/>
                </a:tc>
                <a:extLst>
                  <a:ext uri="{0D108BD9-81ED-4DB2-BD59-A6C34878D82A}">
                    <a16:rowId xmlns:a16="http://schemas.microsoft.com/office/drawing/2014/main" val="10002"/>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CHDO Set-Aside</a:t>
                      </a:r>
                    </a:p>
                  </a:txBody>
                  <a:tcPr marT="45727" marB="45727"/>
                </a:tc>
                <a:tc>
                  <a:txBody>
                    <a:bodyPr/>
                    <a:lstStyle/>
                    <a:p>
                      <a:pPr algn="r"/>
                      <a:r>
                        <a:rPr lang="en-US" sz="2000" dirty="0"/>
                        <a:t>$ 2,593,522</a:t>
                      </a:r>
                    </a:p>
                  </a:txBody>
                  <a:tcPr marT="45727" marB="45727"/>
                </a:tc>
                <a:extLst>
                  <a:ext uri="{0D108BD9-81ED-4DB2-BD59-A6C34878D82A}">
                    <a16:rowId xmlns:a16="http://schemas.microsoft.com/office/drawing/2014/main" val="10003"/>
                  </a:ext>
                </a:extLst>
              </a:tr>
              <a:tr h="648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CHDO Operating Expense</a:t>
                      </a:r>
                    </a:p>
                  </a:txBody>
                  <a:tcPr marT="45727" marB="45727"/>
                </a:tc>
                <a:tc>
                  <a:txBody>
                    <a:bodyPr/>
                    <a:lstStyle/>
                    <a:p>
                      <a:pPr algn="r"/>
                      <a:r>
                        <a:rPr lang="en-US" sz="2000" dirty="0"/>
                        <a:t>$      50,000</a:t>
                      </a:r>
                    </a:p>
                  </a:txBody>
                  <a:tcPr marT="45727" marB="45727"/>
                </a:tc>
                <a:extLst>
                  <a:ext uri="{0D108BD9-81ED-4DB2-BD59-A6C34878D82A}">
                    <a16:rowId xmlns:a16="http://schemas.microsoft.com/office/drawing/2014/main" val="10004"/>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2694873185"/>
                  </a:ext>
                </a:extLst>
              </a:tr>
              <a:tr h="36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Lease Purchase</a:t>
                      </a:r>
                    </a:p>
                  </a:txBody>
                  <a:tcPr marT="45727" marB="45727"/>
                </a:tc>
                <a:tc>
                  <a:txBody>
                    <a:bodyPr/>
                    <a:lstStyle/>
                    <a:p>
                      <a:pPr algn="r"/>
                      <a:r>
                        <a:rPr lang="en-US" sz="2000" dirty="0"/>
                        <a:t>$500,000</a:t>
                      </a:r>
                    </a:p>
                  </a:txBody>
                  <a:tcPr marT="45727" marB="45727"/>
                </a:tc>
                <a:extLst>
                  <a:ext uri="{0D108BD9-81ED-4DB2-BD59-A6C34878D82A}">
                    <a16:rowId xmlns:a16="http://schemas.microsoft.com/office/drawing/2014/main" val="2723623463"/>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HOME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257800"/>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08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89673774"/>
              </p:ext>
            </p:extLst>
          </p:nvPr>
        </p:nvGraphicFramePr>
        <p:xfrm>
          <a:off x="533400" y="1371600"/>
          <a:ext cx="8255000" cy="3796345"/>
        </p:xfrm>
        <a:graphic>
          <a:graphicData uri="http://schemas.openxmlformats.org/drawingml/2006/table">
            <a:tbl>
              <a:tblPr firstRow="1" bandRow="1">
                <a:tableStyleId>{5C22544A-7EE6-4342-B048-85BDC9FD1C3A}</a:tableStyleId>
              </a:tblPr>
              <a:tblGrid>
                <a:gridCol w="3621087">
                  <a:extLst>
                    <a:ext uri="{9D8B030D-6E8A-4147-A177-3AD203B41FA5}">
                      <a16:colId xmlns:a16="http://schemas.microsoft.com/office/drawing/2014/main" val="20000"/>
                    </a:ext>
                  </a:extLst>
                </a:gridCol>
                <a:gridCol w="4633913">
                  <a:extLst>
                    <a:ext uri="{9D8B030D-6E8A-4147-A177-3AD203B41FA5}">
                      <a16:colId xmlns:a16="http://schemas.microsoft.com/office/drawing/2014/main" val="20001"/>
                    </a:ext>
                  </a:extLst>
                </a:gridCol>
              </a:tblGrid>
              <a:tr h="9450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PROGRAM CATEGORIES</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ALLOCATION</a:t>
                      </a:r>
                    </a:p>
                    <a:p>
                      <a:pPr algn="ctr"/>
                      <a:endParaRPr lang="en-US" sz="2000" dirty="0">
                        <a:solidFill>
                          <a:schemeClr val="bg1"/>
                        </a:solidFill>
                      </a:endParaRPr>
                    </a:p>
                  </a:txBody>
                  <a:tcPr marT="45727" marB="45727"/>
                </a:tc>
                <a:extLst>
                  <a:ext uri="{0D108BD9-81ED-4DB2-BD59-A6C34878D82A}">
                    <a16:rowId xmlns:a16="http://schemas.microsoft.com/office/drawing/2014/main" val="10000"/>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HTF 2018</a:t>
                      </a:r>
                    </a:p>
                  </a:txBody>
                  <a:tcPr marT="45727" marB="45727"/>
                </a:tc>
                <a:tc>
                  <a:txBody>
                    <a:bodyPr/>
                    <a:lstStyle/>
                    <a:p>
                      <a:pPr algn="r"/>
                      <a:r>
                        <a:rPr lang="en-US" sz="2000" dirty="0"/>
                        <a:t>$2,700,000  </a:t>
                      </a:r>
                    </a:p>
                  </a:txBody>
                  <a:tcPr marT="45727" marB="45727"/>
                </a:tc>
                <a:extLst>
                  <a:ext uri="{0D108BD9-81ED-4DB2-BD59-A6C34878D82A}">
                    <a16:rowId xmlns:a16="http://schemas.microsoft.com/office/drawing/2014/main" val="10001"/>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HTF 2017</a:t>
                      </a:r>
                    </a:p>
                  </a:txBody>
                  <a:tcPr marT="45727" marB="45727"/>
                </a:tc>
                <a:tc>
                  <a:txBody>
                    <a:bodyPr/>
                    <a:lstStyle/>
                    <a:p>
                      <a:pPr algn="r"/>
                      <a:r>
                        <a:rPr lang="en-US" sz="2000" dirty="0"/>
                        <a:t>2,114,430</a:t>
                      </a:r>
                    </a:p>
                  </a:txBody>
                  <a:tcPr marT="45727" marB="45727"/>
                </a:tc>
                <a:extLst>
                  <a:ext uri="{0D108BD9-81ED-4DB2-BD59-A6C34878D82A}">
                    <a16:rowId xmlns:a16="http://schemas.microsoft.com/office/drawing/2014/main" val="10002"/>
                  </a:ext>
                </a:extLst>
              </a:tr>
              <a:tr h="426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3"/>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4"/>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6"/>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T="45727" marB="45727"/>
                </a:tc>
                <a:tc>
                  <a:txBody>
                    <a:bodyPr/>
                    <a:lstStyle/>
                    <a:p>
                      <a:pPr algn="r"/>
                      <a:endParaRPr lang="en-US" sz="2000" dirty="0"/>
                    </a:p>
                  </a:txBody>
                  <a:tcPr marT="45727" marB="45727"/>
                </a:tc>
                <a:extLst>
                  <a:ext uri="{0D108BD9-81ED-4DB2-BD59-A6C34878D82A}">
                    <a16:rowId xmlns:a16="http://schemas.microsoft.com/office/drawing/2014/main" val="10007"/>
                  </a:ext>
                </a:extLst>
              </a:tr>
              <a:tr h="40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TOTAL</a:t>
                      </a:r>
                      <a:r>
                        <a:rPr lang="en-US" sz="2000" b="1" baseline="0" dirty="0"/>
                        <a:t> </a:t>
                      </a:r>
                      <a:endParaRPr lang="en-US" sz="2000" dirty="0"/>
                    </a:p>
                  </a:txBody>
                  <a:tcPr marT="45727" marB="45727"/>
                </a:tc>
                <a:tc>
                  <a:txBody>
                    <a:bodyPr/>
                    <a:lstStyle/>
                    <a:p>
                      <a:pPr algn="r"/>
                      <a:r>
                        <a:rPr lang="en-US" sz="2000" dirty="0"/>
                        <a:t>$ 4,814,430</a:t>
                      </a:r>
                    </a:p>
                  </a:txBody>
                  <a:tcPr marT="45727" marB="45727"/>
                </a:tc>
                <a:extLst>
                  <a:ext uri="{0D108BD9-81ED-4DB2-BD59-A6C34878D82A}">
                    <a16:rowId xmlns:a16="http://schemas.microsoft.com/office/drawing/2014/main" val="10008"/>
                  </a:ext>
                </a:extLst>
              </a:tr>
            </a:tbl>
          </a:graphicData>
        </a:graphic>
      </p:graphicFrame>
      <p:sp>
        <p:nvSpPr>
          <p:cNvPr id="5" name="Title 2"/>
          <p:cNvSpPr txBox="1">
            <a:spLocks/>
          </p:cNvSpPr>
          <p:nvPr/>
        </p:nvSpPr>
        <p:spPr>
          <a:xfrm>
            <a:off x="523875" y="530225"/>
            <a:ext cx="8382000" cy="482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200" normalizeH="0" baseline="0" noProof="0" dirty="0">
                <a:ln>
                  <a:noFill/>
                </a:ln>
                <a:solidFill>
                  <a:srgbClr val="008A43"/>
                </a:solidFill>
                <a:effectLst/>
                <a:uLnTx/>
                <a:uFillTx/>
                <a:latin typeface="Franklin Gothic Medium"/>
                <a:ea typeface="+mj-ea"/>
                <a:cs typeface="+mj-cs"/>
              </a:rPr>
              <a:t>HTF Funds Availability</a:t>
            </a:r>
            <a:endParaRPr kumimoji="0" lang="en-US" sz="3600" b="0" i="0" u="none" strike="noStrike" kern="1200" cap="all" spc="200" normalizeH="0" baseline="0" noProof="0" dirty="0">
              <a:ln>
                <a:noFill/>
              </a:ln>
              <a:solidFill>
                <a:prstClr val="white"/>
              </a:solidFill>
              <a:effectLst/>
              <a:uLnTx/>
              <a:uFillTx/>
              <a:latin typeface="Franklin Gothic Medium"/>
              <a:ea typeface="+mj-ea"/>
              <a:cs typeface="+mj-cs"/>
            </a:endParaRPr>
          </a:p>
        </p:txBody>
      </p:sp>
      <p:sp>
        <p:nvSpPr>
          <p:cNvPr id="6" name="Rectangle 5"/>
          <p:cNvSpPr/>
          <p:nvPr/>
        </p:nvSpPr>
        <p:spPr>
          <a:xfrm>
            <a:off x="0" y="59690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664202"/>
            <a:ext cx="1376363" cy="9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2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2700" spc="0" dirty="0">
                <a:solidFill>
                  <a:prstClr val="black"/>
                </a:solidFill>
                <a:latin typeface="Lucida Sans Unicode"/>
              </a:rPr>
              <a:t>The distribution of  funds to recipients will be based on priority housing needs as determined by the grantee in accordance with the HOME Regulations (24 CFR Part  92) and the State’s Consolidated (Plan 24 CFR 91).</a:t>
            </a: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800" b="1" dirty="0">
                <a:solidFill>
                  <a:schemeClr val="accent1"/>
                </a:solidFill>
              </a:rPr>
              <a:t>HOME 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92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2700" spc="0" dirty="0">
                <a:solidFill>
                  <a:prstClr val="black"/>
                </a:solidFill>
                <a:latin typeface="Lucida Sans Unicode"/>
              </a:rPr>
              <a:t>The distribution of  funds to recipients will be based on priority housing needs as determined by the grantee in accordance with the HTF regulations (24 CFR Part  93) and the State’s Consolidated (Plan 24 CFR 91).</a:t>
            </a: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800" b="1" dirty="0">
                <a:solidFill>
                  <a:schemeClr val="accent1"/>
                </a:solidFill>
              </a:rPr>
              <a:t>HTF 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27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92500" lnSpcReduction="10000"/>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r>
              <a:rPr lang="en-US" u="sng" dirty="0">
                <a:solidFill>
                  <a:srgbClr val="263746"/>
                </a:solidFill>
                <a:latin typeface="Franklin Gothic Medium" panose="020B0603020102020204" pitchFamily="34" charset="0"/>
              </a:rPr>
              <a:t>Housing Priority</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Addressing housing needs for extremely low, very low and low income individual/households.</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Reducing housing needs for homeless and serious mentally ill population/individuals.</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Promote and develop affordable homeownership and rental housing units with HOME and HTF funding.</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State-wide</a:t>
            </a:r>
          </a:p>
          <a:p>
            <a:pPr marL="502920" indent="-457200" eaLnBrk="1" fontAlgn="auto" hangingPunct="1">
              <a:lnSpc>
                <a:spcPct val="150000"/>
              </a:lnSpc>
              <a:spcAft>
                <a:spcPts val="0"/>
              </a:spcAft>
              <a:buFont typeface="+mj-lt"/>
              <a:buAutoNum type="arabicParenR"/>
              <a:defRPr/>
            </a:pPr>
            <a:r>
              <a:rPr lang="en-US" dirty="0">
                <a:solidFill>
                  <a:srgbClr val="263746"/>
                </a:solidFill>
                <a:latin typeface="Franklin Gothic Medium" panose="020B0603020102020204" pitchFamily="34" charset="0"/>
              </a:rPr>
              <a:t>Competitive Application Process</a:t>
            </a: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4400" b="1" dirty="0">
                <a:solidFill>
                  <a:schemeClr val="accent1"/>
                </a:solidFill>
              </a:rPr>
              <a:t>Method of Distribution</a:t>
            </a: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1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000" b="1" dirty="0">
                <a:solidFill>
                  <a:srgbClr val="008A43"/>
                </a:solidFill>
              </a:rPr>
              <a:t>Homeowners Rehabilitation</a:t>
            </a:r>
            <a:br>
              <a:rPr lang="en-US" sz="2000" b="1" dirty="0">
                <a:solidFill>
                  <a:srgbClr val="008A43"/>
                </a:solidFill>
              </a:rPr>
            </a:br>
            <a:r>
              <a:rPr lang="en-US" sz="2000" b="1" dirty="0">
                <a:solidFill>
                  <a:srgbClr val="008A43"/>
                </a:solidFill>
              </a:rPr>
              <a:t>application timeline</a:t>
            </a:r>
            <a:endParaRPr lang="en-US" sz="4400" b="1" dirty="0">
              <a:solidFill>
                <a:schemeClr val="accent1"/>
              </a:solidFill>
            </a:endParaRP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8CB315-932F-4519-BE8F-C6F7BE081524}"/>
              </a:ext>
            </a:extLst>
          </p:cNvPr>
          <p:cNvPicPr>
            <a:picLocks noChangeAspect="1"/>
          </p:cNvPicPr>
          <p:nvPr/>
        </p:nvPicPr>
        <p:blipFill>
          <a:blip r:embed="rId4"/>
          <a:stretch>
            <a:fillRect/>
          </a:stretch>
        </p:blipFill>
        <p:spPr>
          <a:xfrm>
            <a:off x="1450524" y="1542586"/>
            <a:ext cx="6242952" cy="3772828"/>
          </a:xfrm>
          <a:prstGeom prst="rect">
            <a:avLst/>
          </a:prstGeom>
        </p:spPr>
      </p:pic>
    </p:spTree>
    <p:extLst>
      <p:ext uri="{BB962C8B-B14F-4D97-AF65-F5344CB8AC3E}">
        <p14:creationId xmlns:p14="http://schemas.microsoft.com/office/powerpoint/2010/main" val="144007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endParaRPr lang="en-US" u="sng"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502920" indent="-457200" eaLnBrk="1" fontAlgn="auto" hangingPunct="1">
              <a:lnSpc>
                <a:spcPct val="150000"/>
              </a:lnSpc>
              <a:spcAft>
                <a:spcPts val="0"/>
              </a:spcAft>
              <a:buFont typeface="+mj-lt"/>
              <a:buAutoNum type="arabicParenR"/>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sz="2000" b="1" dirty="0">
                <a:solidFill>
                  <a:srgbClr val="008A43"/>
                </a:solidFill>
              </a:rPr>
              <a:t>HOME Rental Lease Purchase</a:t>
            </a:r>
            <a:br>
              <a:rPr lang="en-US" sz="2000" b="1" dirty="0">
                <a:solidFill>
                  <a:srgbClr val="008A43"/>
                </a:solidFill>
              </a:rPr>
            </a:br>
            <a:r>
              <a:rPr lang="en-US" sz="2000" b="1" dirty="0">
                <a:solidFill>
                  <a:srgbClr val="008A43"/>
                </a:solidFill>
              </a:rPr>
              <a:t>application timeline</a:t>
            </a:r>
            <a:endParaRPr lang="en-US" sz="4400" b="1" dirty="0">
              <a:solidFill>
                <a:schemeClr val="accent1"/>
              </a:solidFill>
            </a:endParaRPr>
          </a:p>
        </p:txBody>
      </p:sp>
      <p:sp>
        <p:nvSpPr>
          <p:cNvPr id="6" name="Rectangle 5"/>
          <p:cNvSpPr/>
          <p:nvPr/>
        </p:nvSpPr>
        <p:spPr>
          <a:xfrm>
            <a:off x="0" y="7620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8CB315-932F-4519-BE8F-C6F7BE081524}"/>
              </a:ext>
            </a:extLst>
          </p:cNvPr>
          <p:cNvPicPr>
            <a:picLocks noChangeAspect="1"/>
          </p:cNvPicPr>
          <p:nvPr/>
        </p:nvPicPr>
        <p:blipFill>
          <a:blip r:embed="rId4"/>
          <a:stretch>
            <a:fillRect/>
          </a:stretch>
        </p:blipFill>
        <p:spPr>
          <a:xfrm>
            <a:off x="1450524" y="1542586"/>
            <a:ext cx="6242952" cy="3772828"/>
          </a:xfrm>
          <a:prstGeom prst="rect">
            <a:avLst/>
          </a:prstGeom>
        </p:spPr>
      </p:pic>
    </p:spTree>
    <p:extLst>
      <p:ext uri="{BB962C8B-B14F-4D97-AF65-F5344CB8AC3E}">
        <p14:creationId xmlns:p14="http://schemas.microsoft.com/office/powerpoint/2010/main" val="60386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DDDEBB-DDD8-4ADF-BA68-2BA4C3EA9E49}"/>
              </a:ext>
            </a:extLst>
          </p:cNvPr>
          <p:cNvGraphicFramePr>
            <a:graphicFrameLocks noGrp="1"/>
          </p:cNvGraphicFramePr>
          <p:nvPr>
            <p:ph idx="4294967295"/>
            <p:extLst>
              <p:ext uri="{D42A27DB-BD31-4B8C-83A1-F6EECF244321}">
                <p14:modId xmlns:p14="http://schemas.microsoft.com/office/powerpoint/2010/main" val="1286611235"/>
              </p:ext>
            </p:extLst>
          </p:nvPr>
        </p:nvGraphicFramePr>
        <p:xfrm>
          <a:off x="1447800" y="1822657"/>
          <a:ext cx="7112636" cy="3212685"/>
        </p:xfrm>
        <a:graphic>
          <a:graphicData uri="http://schemas.openxmlformats.org/drawingml/2006/table">
            <a:tbl>
              <a:tblPr firstRow="1" firstCol="1" bandRow="1">
                <a:tableStyleId>{5C22544A-7EE6-4342-B048-85BDC9FD1C3A}</a:tableStyleId>
              </a:tblPr>
              <a:tblGrid>
                <a:gridCol w="2007235">
                  <a:extLst>
                    <a:ext uri="{9D8B030D-6E8A-4147-A177-3AD203B41FA5}">
                      <a16:colId xmlns:a16="http://schemas.microsoft.com/office/drawing/2014/main" val="3671133407"/>
                    </a:ext>
                  </a:extLst>
                </a:gridCol>
                <a:gridCol w="5105401">
                  <a:extLst>
                    <a:ext uri="{9D8B030D-6E8A-4147-A177-3AD203B41FA5}">
                      <a16:colId xmlns:a16="http://schemas.microsoft.com/office/drawing/2014/main" val="155008613"/>
                    </a:ext>
                  </a:extLst>
                </a:gridCol>
              </a:tblGrid>
              <a:tr h="60649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June 2, 2018 – September 2,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APPLICATION PERIOD (NINETY (90) DAYS TO SUBMIT COMPLETED APPLICATION</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61460"/>
                  </a:ext>
                </a:extLst>
              </a:tr>
              <a:tr h="465093">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September 4, 2018 – October 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THRESHOLD, APPLICATION SCORING &amp; FEASIBILITY REVIEWS</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916446"/>
                  </a:ext>
                </a:extLst>
              </a:tr>
              <a:tr h="39702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5,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NOTIFICATION OF APPLICATION (CLARIFICATION OR DEFICIENCY)</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1944318"/>
                  </a:ext>
                </a:extLst>
              </a:tr>
              <a:tr h="586246">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8,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CURE PERIOD ENDS AT 2:00 P.M. (CLARIFICATION/DEFICIENCY ADDRESSED)</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1470214"/>
                  </a:ext>
                </a:extLst>
              </a:tr>
              <a:tr h="1157822">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1000" dirty="0">
                          <a:effectLst/>
                        </a:rPr>
                        <a:t>November 14,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FUNDING ANNOUNCEMENT</a:t>
                      </a:r>
                      <a:endParaRPr lang="en-US" sz="1000" dirty="0">
                        <a:effectLst/>
                      </a:endParaRPr>
                    </a:p>
                    <a:p>
                      <a:pPr marL="0" marR="0">
                        <a:lnSpc>
                          <a:spcPct val="115000"/>
                        </a:lnSpc>
                        <a:spcBef>
                          <a:spcPts val="0"/>
                        </a:spcBef>
                        <a:spcAft>
                          <a:spcPts val="0"/>
                        </a:spcAft>
                      </a:pPr>
                      <a:r>
                        <a:rPr lang="en-US" sz="900" dirty="0">
                          <a:effectLst/>
                        </a:rPr>
                        <a:t>(via MHC’S WEBSITE; COMMITMENT LETTERS TO APPLICANT; LETTER TO LIHTC DEPARTMENT, if applicable)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52671"/>
                  </a:ext>
                </a:extLst>
              </a:tr>
            </a:tbl>
          </a:graphicData>
        </a:graphic>
      </p:graphicFrame>
      <p:sp>
        <p:nvSpPr>
          <p:cNvPr id="5" name="Rectangle 1">
            <a:extLst>
              <a:ext uri="{FF2B5EF4-FFF2-40B4-BE49-F238E27FC236}">
                <a16:creationId xmlns:a16="http://schemas.microsoft.com/office/drawing/2014/main" id="{96913163-0C04-4057-9206-49D59DE6314F}"/>
              </a:ext>
            </a:extLst>
          </p:cNvPr>
          <p:cNvSpPr>
            <a:spLocks noChangeArrowheads="1"/>
          </p:cNvSpPr>
          <p:nvPr/>
        </p:nvSpPr>
        <p:spPr bwMode="auto">
          <a:xfrm>
            <a:off x="0" y="-479286"/>
            <a:ext cx="695729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HOME RENTAL &amp; (CHDO) SET-ASIDE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mbria" panose="02040503050406030204" pitchFamily="18" charset="0"/>
                <a:ea typeface="Calibri" panose="020F0502020204030204" pitchFamily="34" charset="0"/>
              </a:rPr>
              <a:t>			APPLICATION TIMELINE 2018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63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DDDEBB-DDD8-4ADF-BA68-2BA4C3EA9E49}"/>
              </a:ext>
            </a:extLst>
          </p:cNvPr>
          <p:cNvGraphicFramePr>
            <a:graphicFrameLocks noGrp="1"/>
          </p:cNvGraphicFramePr>
          <p:nvPr>
            <p:ph idx="4294967295"/>
            <p:extLst>
              <p:ext uri="{D42A27DB-BD31-4B8C-83A1-F6EECF244321}">
                <p14:modId xmlns:p14="http://schemas.microsoft.com/office/powerpoint/2010/main" val="599947187"/>
              </p:ext>
            </p:extLst>
          </p:nvPr>
        </p:nvGraphicFramePr>
        <p:xfrm>
          <a:off x="1295400" y="1822657"/>
          <a:ext cx="7341236" cy="3212685"/>
        </p:xfrm>
        <a:graphic>
          <a:graphicData uri="http://schemas.openxmlformats.org/drawingml/2006/table">
            <a:tbl>
              <a:tblPr firstRow="1" firstCol="1" bandRow="1">
                <a:tableStyleId>{5C22544A-7EE6-4342-B048-85BDC9FD1C3A}</a:tableStyleId>
              </a:tblPr>
              <a:tblGrid>
                <a:gridCol w="2235835">
                  <a:extLst>
                    <a:ext uri="{9D8B030D-6E8A-4147-A177-3AD203B41FA5}">
                      <a16:colId xmlns:a16="http://schemas.microsoft.com/office/drawing/2014/main" val="3671133407"/>
                    </a:ext>
                  </a:extLst>
                </a:gridCol>
                <a:gridCol w="5105401">
                  <a:extLst>
                    <a:ext uri="{9D8B030D-6E8A-4147-A177-3AD203B41FA5}">
                      <a16:colId xmlns:a16="http://schemas.microsoft.com/office/drawing/2014/main" val="155008613"/>
                    </a:ext>
                  </a:extLst>
                </a:gridCol>
              </a:tblGrid>
              <a:tr h="60649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June 2, 2018 – September 2,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APPLICATION PERIOD (NINETY (90) DAYS TO SUBMIT COMPLETED APPLICATION</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61460"/>
                  </a:ext>
                </a:extLst>
              </a:tr>
              <a:tr h="465093">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September 4, 2018 – October 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THRESHOLD, APPLICATION SCORING &amp; FEASIBILITY REVIEWS</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1916446"/>
                  </a:ext>
                </a:extLst>
              </a:tr>
              <a:tr h="397027">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5,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NOTIFICATION OF APPLICATION (CLARIFICATION OR DEFICIENCY)</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1944318"/>
                  </a:ext>
                </a:extLst>
              </a:tr>
              <a:tr h="586246">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October 8,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CURE PERIOD ENDS AT 2:00 P.M. (CLARIFICATION/DEFICIENCY ADDRESSED)</a:t>
                      </a:r>
                      <a:endParaRPr lang="en-US" sz="1000" dirty="0">
                        <a:effectLst/>
                      </a:endParaRPr>
                    </a:p>
                    <a:p>
                      <a:pPr marL="0" marR="0">
                        <a:lnSpc>
                          <a:spcPct val="115000"/>
                        </a:lnSpc>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1470214"/>
                  </a:ext>
                </a:extLst>
              </a:tr>
              <a:tr h="1157822">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1000" dirty="0">
                          <a:effectLst/>
                        </a:rPr>
                        <a:t>November 14, 2018</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FUNDING ANNOUNCEMENT</a:t>
                      </a:r>
                      <a:endParaRPr lang="en-US" sz="1000" dirty="0">
                        <a:effectLst/>
                      </a:endParaRPr>
                    </a:p>
                    <a:p>
                      <a:pPr marL="0" marR="0">
                        <a:lnSpc>
                          <a:spcPct val="115000"/>
                        </a:lnSpc>
                        <a:spcBef>
                          <a:spcPts val="0"/>
                        </a:spcBef>
                        <a:spcAft>
                          <a:spcPts val="0"/>
                        </a:spcAft>
                      </a:pPr>
                      <a:r>
                        <a:rPr lang="en-US" sz="900" dirty="0">
                          <a:effectLst/>
                        </a:rPr>
                        <a:t>(via MHC’S WEBSITE; COMMITMENT LETTERS TO APPLICANT; LETTER TO LIHTC DEPARTMENT, if applicable)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52671"/>
                  </a:ext>
                </a:extLst>
              </a:tr>
            </a:tbl>
          </a:graphicData>
        </a:graphic>
      </p:graphicFrame>
      <p:sp>
        <p:nvSpPr>
          <p:cNvPr id="5" name="Rectangle 1">
            <a:extLst>
              <a:ext uri="{FF2B5EF4-FFF2-40B4-BE49-F238E27FC236}">
                <a16:creationId xmlns:a16="http://schemas.microsoft.com/office/drawing/2014/main" id="{96913163-0C04-4057-9206-49D59DE6314F}"/>
              </a:ext>
            </a:extLst>
          </p:cNvPr>
          <p:cNvSpPr>
            <a:spLocks noChangeArrowheads="1"/>
          </p:cNvSpPr>
          <p:nvPr/>
        </p:nvSpPr>
        <p:spPr bwMode="auto">
          <a:xfrm>
            <a:off x="0" y="-494675"/>
            <a:ext cx="791325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NATIONAL HOUSING TRUST FUND (HTF)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mbria" panose="02040503050406030204" pitchFamily="18" charset="0"/>
                <a:ea typeface="Calibri" panose="020F0502020204030204" pitchFamily="34" charset="0"/>
              </a:rPr>
              <a:t>			APPLICATION TIMELINE 2018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7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7150"/>
            <a:ext cx="8534400" cy="5149850"/>
          </a:xfrm>
        </p:spPr>
        <p:txBody>
          <a:bodyPr/>
          <a:lstStyle/>
          <a:p>
            <a:pPr marL="45720" indent="0" eaLnBrk="1" fontAlgn="auto" hangingPunct="1">
              <a:spcAft>
                <a:spcPts val="0"/>
              </a:spcAft>
              <a:buNone/>
              <a:defRPr/>
            </a:pPr>
            <a:r>
              <a:rPr lang="en-US" sz="2400" kern="0" dirty="0">
                <a:solidFill>
                  <a:srgbClr val="263746"/>
                </a:solidFill>
                <a:latin typeface="Franklin Gothic Demi" panose="020B0703020102020204" pitchFamily="34" charset="0"/>
                <a:cs typeface="Franklin Gothic Medium"/>
              </a:rPr>
              <a:t>Mississippi Home Corporation</a:t>
            </a:r>
          </a:p>
          <a:p>
            <a:pPr marL="388620" lvl="0" indent="-342900" eaLnBrk="1" fontAlgn="auto" hangingPunct="1">
              <a:spcAft>
                <a:spcPts val="0"/>
              </a:spcAft>
              <a:buClr>
                <a:srgbClr val="008A43"/>
              </a:buClr>
              <a:buFont typeface="Wingdings" panose="05000000000000000000" pitchFamily="2" charset="2"/>
              <a:buChar char="q"/>
              <a:defRPr/>
            </a:pPr>
            <a:r>
              <a:rPr lang="en-US" sz="2400" kern="0" dirty="0">
                <a:solidFill>
                  <a:srgbClr val="263746"/>
                </a:solidFill>
                <a:latin typeface="+mj-lt"/>
                <a:cs typeface="Franklin Gothic Medium"/>
              </a:rPr>
              <a:t>State Housing Finance Authority </a:t>
            </a:r>
          </a:p>
          <a:p>
            <a:pPr marL="388620" lvl="0" indent="-342900" eaLnBrk="1" fontAlgn="auto" hangingPunct="1">
              <a:spcAft>
                <a:spcPts val="0"/>
              </a:spcAft>
              <a:buClr>
                <a:srgbClr val="008A43"/>
              </a:buClr>
              <a:buFont typeface="Wingdings" panose="05000000000000000000" pitchFamily="2" charset="2"/>
              <a:buChar char="q"/>
              <a:defRPr/>
            </a:pPr>
            <a:r>
              <a:rPr lang="en-US" sz="2400" kern="0" dirty="0">
                <a:solidFill>
                  <a:srgbClr val="263746"/>
                </a:solidFill>
                <a:latin typeface="+mj-lt"/>
                <a:cs typeface="Franklin Gothic Medium"/>
              </a:rPr>
              <a:t>Created by the legislature in 1989</a:t>
            </a:r>
          </a:p>
          <a:p>
            <a:pPr marL="388620" indent="-342900" eaLnBrk="1" fontAlgn="auto" hangingPunct="1">
              <a:spcAft>
                <a:spcPts val="0"/>
              </a:spcAft>
              <a:buFont typeface="Wingdings" panose="05000000000000000000" pitchFamily="2" charset="2"/>
              <a:buChar char="q"/>
              <a:defRPr/>
            </a:pPr>
            <a:r>
              <a:rPr lang="en-US" sz="2400" kern="0" dirty="0">
                <a:solidFill>
                  <a:srgbClr val="263746"/>
                </a:solidFill>
                <a:latin typeface="+mj-lt"/>
                <a:cs typeface="Franklin Gothic Medium"/>
              </a:rPr>
              <a:t>History of promoting homeownership and the creation of affordable housing units by funding local development activities. </a:t>
            </a:r>
          </a:p>
          <a:p>
            <a:pPr marL="388620" indent="-342900" eaLnBrk="1" fontAlgn="auto" hangingPunct="1">
              <a:spcAft>
                <a:spcPts val="0"/>
              </a:spcAft>
              <a:buFont typeface="Wingdings" panose="05000000000000000000" pitchFamily="2" charset="2"/>
              <a:buChar char="q"/>
              <a:defRPr/>
            </a:pPr>
            <a:r>
              <a:rPr lang="en-US" sz="2400" kern="0" dirty="0">
                <a:solidFill>
                  <a:srgbClr val="263746"/>
                </a:solidFill>
                <a:latin typeface="+mj-lt"/>
                <a:cs typeface="Franklin Gothic Medium"/>
              </a:rPr>
              <a:t>July 1, 2015, MHC was acknowledged by HUD as the Participating Jurisdiction (PJ) for the State of Mississippi. </a:t>
            </a:r>
          </a:p>
          <a:p>
            <a:pPr marL="45720" indent="0" eaLnBrk="1" fontAlgn="auto" hangingPunct="1">
              <a:spcAft>
                <a:spcPts val="0"/>
              </a:spcAft>
              <a:buNone/>
              <a:defRPr/>
            </a:pPr>
            <a:endParaRPr lang="en-US" sz="2400" kern="0" dirty="0">
              <a:solidFill>
                <a:srgbClr val="263746"/>
              </a:solidFill>
              <a:latin typeface="+mj-lt"/>
              <a:cs typeface="Franklin Gothic Medium"/>
            </a:endParaRPr>
          </a:p>
          <a:p>
            <a:pPr marL="274320" eaLnBrk="1" fontAlgn="auto" hangingPunct="1">
              <a:spcAft>
                <a:spcPts val="0"/>
              </a:spcAft>
              <a:buFont typeface="Wingdings 2" panose="05020102010507070707" pitchFamily="18" charset="2"/>
              <a:buBlip>
                <a:blip r:embed="rId3"/>
              </a:buBlip>
              <a:defRPr/>
            </a:pPr>
            <a:endParaRPr lang="en-US" sz="2400" kern="0" dirty="0">
              <a:solidFill>
                <a:srgbClr val="263746"/>
              </a:solidFill>
              <a:latin typeface="+mj-lt"/>
              <a:cs typeface="Franklin Gothic Medium"/>
            </a:endParaRPr>
          </a:p>
          <a:p>
            <a:pPr marL="45720" indent="0" eaLnBrk="1" fontAlgn="auto" hangingPunct="1">
              <a:spcAft>
                <a:spcPts val="0"/>
              </a:spcAft>
              <a:buNone/>
              <a:defRPr/>
            </a:pPr>
            <a:endParaRPr lang="en-US" sz="2400" kern="0" dirty="0">
              <a:solidFill>
                <a:srgbClr val="263746"/>
              </a:solidFill>
              <a:latin typeface="+mj-lt"/>
              <a:cs typeface="Franklin Gothic Medium"/>
            </a:endParaRPr>
          </a:p>
          <a:p>
            <a:pPr marL="274320" eaLnBrk="1" fontAlgn="auto" hangingPunct="1">
              <a:spcAft>
                <a:spcPts val="0"/>
              </a:spcAft>
              <a:buFont typeface="Wingdings 2" panose="05020102010507070707" pitchFamily="18" charset="2"/>
              <a:buBlip>
                <a:blip r:embed="rId3"/>
              </a:buBlip>
              <a:defRPr/>
            </a:pPr>
            <a:endParaRPr lang="en-US" kern="0" dirty="0">
              <a:solidFill>
                <a:srgbClr val="263746"/>
              </a:solidFill>
              <a:latin typeface="Franklin Gothic Demi" panose="020B0703020102020204" pitchFamily="34" charset="0"/>
              <a:cs typeface="Franklin Gothic Medium"/>
            </a:endParaRPr>
          </a:p>
          <a:p>
            <a:pPr marL="45720" indent="0" eaLnBrk="1" fontAlgn="auto" hangingPunct="1">
              <a:spcAft>
                <a:spcPts val="0"/>
              </a:spcAft>
              <a:buNone/>
              <a:defRPr/>
            </a:pPr>
            <a:endParaRPr lang="en-US" kern="0" dirty="0">
              <a:solidFill>
                <a:srgbClr val="263746"/>
              </a:solidFill>
              <a:latin typeface="Franklin Gothic Demi" panose="020B0703020102020204" pitchFamily="34" charset="0"/>
              <a:cs typeface="Franklin Gothic Medium"/>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a:solidFill>
            <a:schemeClr val="tx2"/>
          </a:solidFill>
        </p:spPr>
        <p:txBody>
          <a:bodyPr/>
          <a:lstStyle/>
          <a:p>
            <a:pPr algn="r" eaLnBrk="1" fontAlgn="auto" hangingPunct="1">
              <a:spcAft>
                <a:spcPts val="0"/>
              </a:spcAft>
              <a:defRPr/>
            </a:pPr>
            <a:r>
              <a:rPr lang="en-US" sz="4800" b="1" dirty="0">
                <a:solidFill>
                  <a:schemeClr val="tx2"/>
                </a:solidFill>
                <a:latin typeface="Futura"/>
              </a:rPr>
              <a:t>		   </a:t>
            </a:r>
            <a:r>
              <a:rPr lang="en-US" sz="4800" b="1" dirty="0">
                <a:solidFill>
                  <a:schemeClr val="accent1"/>
                </a:solidFill>
              </a:rPr>
              <a:t>history</a:t>
            </a:r>
            <a:endParaRPr lang="en-US" sz="4800" b="1" cap="none" dirty="0">
              <a:solidFill>
                <a:schemeClr val="accent1"/>
              </a:solidFill>
              <a:latin typeface="Futura"/>
            </a:endParaRPr>
          </a:p>
        </p:txBody>
      </p:sp>
      <p:pic>
        <p:nvPicPr>
          <p:cNvPr id="1434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304800"/>
            <a:ext cx="13081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85800"/>
            <a:ext cx="4572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715000"/>
            <a:ext cx="1638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N:\FORMS\HUD Ho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863" y="6146800"/>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274320" eaLnBrk="1" fontAlgn="auto" hangingPunct="1">
              <a:lnSpc>
                <a:spcPct val="150000"/>
              </a:lnSpc>
              <a:spcAft>
                <a:spcPts val="0"/>
              </a:spcAft>
              <a:buBlip>
                <a:blip r:embed="rId3"/>
              </a:buBlip>
              <a:defRPr/>
            </a:pPr>
            <a:endParaRPr lang="en-US"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HOMEOWNER REHABILITATION</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3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r>
              <a:rPr lang="en-US" altLang="en-US" sz="2800" dirty="0">
                <a:solidFill>
                  <a:schemeClr val="tx1"/>
                </a:solidFill>
              </a:rPr>
              <a:t>Expand the supply of decent, safe, and affordable housing for low and very-low income homeowners </a:t>
            </a:r>
          </a:p>
          <a:p>
            <a:r>
              <a:rPr lang="en-US" altLang="en-US" sz="2800" dirty="0">
                <a:solidFill>
                  <a:schemeClr val="tx1"/>
                </a:solidFill>
              </a:rPr>
              <a:t>Strengthen the ability of States and communities to implement strategies to achieve an adequate supply of affordable housing</a:t>
            </a:r>
          </a:p>
          <a:p>
            <a:r>
              <a:rPr lang="en-US" altLang="en-US" sz="2800" dirty="0">
                <a:solidFill>
                  <a:schemeClr val="tx1"/>
                </a:solidFill>
              </a:rPr>
              <a:t>Provide funding to assist communities with housing improvement </a:t>
            </a: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81000"/>
            <a:ext cx="8382000" cy="955301"/>
          </a:xfrm>
        </p:spPr>
        <p:txBody>
          <a:bodyPr/>
          <a:lstStyle/>
          <a:p>
            <a:pPr eaLnBrk="1" fontAlgn="auto" hangingPunct="1">
              <a:spcAft>
                <a:spcPts val="0"/>
              </a:spcAft>
              <a:defRPr/>
            </a:pPr>
            <a:r>
              <a:rPr lang="en-US" dirty="0"/>
              <a:t>VHOMEOWNER </a:t>
            </a:r>
            <a:br>
              <a:rPr lang="en-US" dirty="0"/>
            </a:br>
            <a:r>
              <a:rPr lang="en-US" dirty="0">
                <a:solidFill>
                  <a:schemeClr val="tx1"/>
                </a:solidFill>
              </a:rPr>
              <a:t>homeowner</a:t>
            </a:r>
            <a:r>
              <a:rPr lang="en-US" dirty="0"/>
              <a:t> </a:t>
            </a:r>
            <a:r>
              <a:rPr lang="en-US" dirty="0">
                <a:solidFill>
                  <a:schemeClr val="tx1"/>
                </a:solidFill>
              </a:rPr>
              <a:t>rehabilitation</a:t>
            </a:r>
            <a:br>
              <a:rPr lang="en-US" dirty="0"/>
            </a:br>
            <a:endParaRPr lang="en-US" dirty="0"/>
          </a:p>
        </p:txBody>
      </p:sp>
      <p:sp>
        <p:nvSpPr>
          <p:cNvPr id="5" name="Rectangle 4"/>
          <p:cNvSpPr/>
          <p:nvPr/>
        </p:nvSpPr>
        <p:spPr>
          <a:xfrm flipV="1">
            <a:off x="0" y="695321"/>
            <a:ext cx="1143000" cy="295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endParaRPr lang="en-US" altLang="en-US" dirty="0">
              <a:solidFill>
                <a:schemeClr val="tx1"/>
              </a:solidFill>
            </a:endParaRPr>
          </a:p>
          <a:p>
            <a:r>
              <a:rPr lang="en-US" altLang="en-US" sz="2800" dirty="0">
                <a:solidFill>
                  <a:schemeClr val="tx1"/>
                </a:solidFill>
              </a:rPr>
              <a:t>Funds distributed </a:t>
            </a:r>
            <a:r>
              <a:rPr lang="en-US" altLang="en-US" sz="2800" u="sng" dirty="0">
                <a:solidFill>
                  <a:schemeClr val="tx1"/>
                </a:solidFill>
              </a:rPr>
              <a:t>Statewide</a:t>
            </a:r>
            <a:r>
              <a:rPr lang="en-US" altLang="en-US" sz="2800" dirty="0">
                <a:solidFill>
                  <a:schemeClr val="tx1"/>
                </a:solidFill>
              </a:rPr>
              <a:t> in accordance with 2018 </a:t>
            </a:r>
            <a:r>
              <a:rPr lang="en-US" altLang="en-US" sz="2800" u="sng" dirty="0">
                <a:solidFill>
                  <a:schemeClr val="tx1"/>
                </a:solidFill>
              </a:rPr>
              <a:t>One-Year Action Plan</a:t>
            </a:r>
          </a:p>
          <a:p>
            <a:pPr marL="44450" indent="0">
              <a:buNone/>
            </a:pPr>
            <a:endParaRPr lang="en-US" altLang="en-US" sz="1800" u="sng" dirty="0">
              <a:solidFill>
                <a:schemeClr val="tx1"/>
              </a:solidFill>
            </a:endParaRPr>
          </a:p>
          <a:p>
            <a:r>
              <a:rPr lang="en-US" altLang="en-US" sz="2800" u="sng" dirty="0">
                <a:solidFill>
                  <a:schemeClr val="tx1"/>
                </a:solidFill>
              </a:rPr>
              <a:t>Competitive Process</a:t>
            </a:r>
            <a:r>
              <a:rPr lang="en-US" altLang="en-US" sz="2800" dirty="0">
                <a:solidFill>
                  <a:schemeClr val="tx1"/>
                </a:solidFill>
              </a:rPr>
              <a:t> with applicants rated on a point system</a:t>
            </a:r>
          </a:p>
          <a:p>
            <a:pPr marL="44450" indent="0">
              <a:buNone/>
            </a:pPr>
            <a:endParaRPr lang="en-US" altLang="en-US" sz="1400" dirty="0">
              <a:solidFill>
                <a:schemeClr val="tx1"/>
              </a:solidFill>
            </a:endParaRPr>
          </a:p>
          <a:p>
            <a:r>
              <a:rPr lang="en-US" altLang="en-US" sz="2800" dirty="0">
                <a:solidFill>
                  <a:schemeClr val="tx1"/>
                </a:solidFill>
              </a:rPr>
              <a:t>Funding decisions based on </a:t>
            </a:r>
            <a:r>
              <a:rPr lang="en-US" altLang="en-US" sz="2800" u="sng" dirty="0">
                <a:solidFill>
                  <a:schemeClr val="tx1"/>
                </a:solidFill>
              </a:rPr>
              <a:t>applicant scores</a:t>
            </a:r>
          </a:p>
          <a:p>
            <a:pPr marL="274320" eaLnBrk="1" fontAlgn="auto" hangingPunct="1">
              <a:lnSpc>
                <a:spcPct val="150000"/>
              </a:lnSpc>
              <a:spcAft>
                <a:spcPts val="0"/>
              </a:spcAft>
              <a:buBlip>
                <a:blip r:embed="rId3"/>
              </a:buBlip>
              <a:defRPr/>
            </a:pPr>
            <a:endParaRPr lang="en-US" sz="2400"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55600"/>
            <a:ext cx="8382000" cy="787400"/>
          </a:xfrm>
        </p:spPr>
        <p:txBody>
          <a:bodyPr/>
          <a:lstStyle/>
          <a:p>
            <a:pPr eaLnBrk="1" fontAlgn="auto" hangingPunct="1">
              <a:spcAft>
                <a:spcPts val="0"/>
              </a:spcAft>
              <a:defRPr/>
            </a:pPr>
            <a:r>
              <a:rPr lang="en-US" dirty="0"/>
              <a:t>V</a:t>
            </a:r>
          </a:p>
        </p:txBody>
      </p:sp>
      <p:sp>
        <p:nvSpPr>
          <p:cNvPr id="5" name="Rectangle 4"/>
          <p:cNvSpPr/>
          <p:nvPr/>
        </p:nvSpPr>
        <p:spPr>
          <a:xfrm flipV="1">
            <a:off x="0" y="695325"/>
            <a:ext cx="1371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355600"/>
            <a:ext cx="8081963" cy="980701"/>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tx1"/>
                </a:solidFill>
              </a:rPr>
              <a:t>   DISTRUBTION PROCESS </a:t>
            </a:r>
            <a:endParaRPr lang="en-US" sz="4000" dirty="0">
              <a:solidFill>
                <a:schemeClr val="tx1"/>
              </a:solidFill>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r>
              <a:rPr lang="en-US" altLang="en-US" sz="2800" b="1" u="sng" dirty="0">
                <a:solidFill>
                  <a:schemeClr val="tx1"/>
                </a:solidFill>
              </a:rPr>
              <a:t>All</a:t>
            </a:r>
            <a:r>
              <a:rPr lang="en-US" altLang="en-US" sz="2800" dirty="0">
                <a:solidFill>
                  <a:schemeClr val="tx1"/>
                </a:solidFill>
              </a:rPr>
              <a:t> local units of government with the exception of:</a:t>
            </a:r>
          </a:p>
          <a:p>
            <a:r>
              <a:rPr lang="en-US" altLang="en-US" sz="2800" dirty="0">
                <a:solidFill>
                  <a:schemeClr val="tx1"/>
                </a:solidFill>
              </a:rPr>
              <a:t>  	Those that have unresolved audits,       	monitoring findings, or investigations by 	state or federal agencies on prior 	Homeowner Rehabilitation projects </a:t>
            </a:r>
          </a:p>
          <a:p>
            <a:pPr marL="44450" indent="0">
              <a:buNone/>
            </a:pPr>
            <a:endParaRPr lang="en-US" altLang="en-US" sz="2600" dirty="0">
              <a:solidFill>
                <a:schemeClr val="tx1"/>
              </a:solidFill>
            </a:endParaRPr>
          </a:p>
          <a:p>
            <a:r>
              <a:rPr lang="en-US" altLang="en-US" sz="2800" dirty="0">
                <a:solidFill>
                  <a:schemeClr val="tx1"/>
                </a:solidFill>
              </a:rPr>
              <a:t>      Those that have open Homeowner 	Rehabilitation projects</a:t>
            </a:r>
          </a:p>
          <a:p>
            <a:pPr marL="274320" eaLnBrk="1" fontAlgn="auto" hangingPunct="1">
              <a:lnSpc>
                <a:spcPct val="150000"/>
              </a:lnSpc>
              <a:spcAft>
                <a:spcPts val="0"/>
              </a:spcAft>
              <a:buBlip>
                <a:blip r:embed="rId3"/>
              </a:buBlip>
              <a:defRPr/>
            </a:pPr>
            <a:endParaRPr lang="en-US" sz="2400"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p:txBody>
      </p:sp>
      <p:sp>
        <p:nvSpPr>
          <p:cNvPr id="3" name="Title 2"/>
          <p:cNvSpPr>
            <a:spLocks noGrp="1"/>
          </p:cNvSpPr>
          <p:nvPr>
            <p:ph type="title"/>
          </p:nvPr>
        </p:nvSpPr>
        <p:spPr>
          <a:xfrm>
            <a:off x="381000" y="355600"/>
            <a:ext cx="8382000" cy="787400"/>
          </a:xfrm>
        </p:spPr>
        <p:txBody>
          <a:bodyPr/>
          <a:lstStyle/>
          <a:p>
            <a:pPr eaLnBrk="1" fontAlgn="auto" hangingPunct="1">
              <a:spcAft>
                <a:spcPts val="0"/>
              </a:spcAft>
              <a:defRPr/>
            </a:pPr>
            <a:r>
              <a:rPr lang="en-US" dirty="0"/>
              <a:t>V</a:t>
            </a:r>
          </a:p>
        </p:txBody>
      </p:sp>
      <p:sp>
        <p:nvSpPr>
          <p:cNvPr id="5" name="Rectangle 4"/>
          <p:cNvSpPr/>
          <p:nvPr/>
        </p:nvSpPr>
        <p:spPr>
          <a:xfrm flipV="1">
            <a:off x="0" y="695325"/>
            <a:ext cx="1371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355600"/>
            <a:ext cx="8081963" cy="980701"/>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tx1"/>
                </a:solidFill>
              </a:rPr>
              <a:t>   eligible applicants</a:t>
            </a:r>
            <a:endParaRPr lang="en-US" sz="4000" dirty="0">
              <a:solidFill>
                <a:schemeClr val="tx1"/>
              </a:solidFill>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4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44450" indent="0">
              <a:buNone/>
            </a:pPr>
            <a:endParaRPr lang="en-US" altLang="en-US" sz="2600" dirty="0">
              <a:solidFill>
                <a:schemeClr val="tx1"/>
              </a:solidFill>
            </a:endParaRPr>
          </a:p>
          <a:p>
            <a:r>
              <a:rPr lang="en-US" altLang="en-US" sz="4200" dirty="0">
                <a:solidFill>
                  <a:schemeClr val="tx1"/>
                </a:solidFill>
              </a:rPr>
              <a:t>MHC reserves the right to adjust the grant amount of the request during application review</a:t>
            </a:r>
          </a:p>
          <a:p>
            <a:pPr marL="44450" indent="0">
              <a:buNone/>
            </a:pPr>
            <a:endParaRPr lang="en-US" altLang="en-US" sz="3000" dirty="0">
              <a:solidFill>
                <a:schemeClr val="tx1"/>
              </a:solidFill>
            </a:endParaRPr>
          </a:p>
          <a:p>
            <a:r>
              <a:rPr lang="en-US" altLang="en-US" sz="4800" dirty="0"/>
              <a:t>site visit</a:t>
            </a:r>
          </a:p>
        </p:txBody>
      </p:sp>
      <p:sp>
        <p:nvSpPr>
          <p:cNvPr id="3" name="Title 2"/>
          <p:cNvSpPr>
            <a:spLocks noGrp="1"/>
          </p:cNvSpPr>
          <p:nvPr>
            <p:ph type="title"/>
          </p:nvPr>
        </p:nvSpPr>
        <p:spPr>
          <a:xfrm>
            <a:off x="381000" y="355600"/>
            <a:ext cx="8345487" cy="863600"/>
          </a:xfrm>
        </p:spPr>
        <p:txBody>
          <a:bodyPr/>
          <a:lstStyle/>
          <a:p>
            <a:pPr eaLnBrk="1" fontAlgn="auto" hangingPunct="1">
              <a:spcAft>
                <a:spcPts val="0"/>
              </a:spcAft>
              <a:defRPr/>
            </a:pPr>
            <a:r>
              <a:rPr lang="en-US" sz="3600" dirty="0">
                <a:solidFill>
                  <a:schemeClr val="tx1"/>
                </a:solidFill>
              </a:rPr>
              <a:t>General requirements</a:t>
            </a:r>
          </a:p>
        </p:txBody>
      </p:sp>
      <p:sp>
        <p:nvSpPr>
          <p:cNvPr id="5" name="Rectangle 4"/>
          <p:cNvSpPr/>
          <p:nvPr/>
        </p:nvSpPr>
        <p:spPr>
          <a:xfrm flipV="1">
            <a:off x="21771" y="655451"/>
            <a:ext cx="127362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7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12800" dirty="0">
                <a:solidFill>
                  <a:schemeClr val="tx1"/>
                </a:solidFill>
                <a:latin typeface="+mj-lt"/>
              </a:rPr>
              <a:t>Citizen Participation – Applications must include a public hearing notice, proof of publication, roster and minutes of a Public Hearing announcing participation in the HOME program.</a:t>
            </a:r>
          </a:p>
          <a:p>
            <a:pPr lvl="0"/>
            <a:endParaRPr lang="en-US" sz="6400" dirty="0">
              <a:solidFill>
                <a:schemeClr val="tx1"/>
              </a:solidFill>
              <a:latin typeface="+mj-lt"/>
            </a:endParaRPr>
          </a:p>
          <a:p>
            <a:pPr lvl="0"/>
            <a:endParaRPr lang="en-US" sz="1050" dirty="0">
              <a:solidFill>
                <a:schemeClr val="tx1"/>
              </a:solidFill>
            </a:endParaRPr>
          </a:p>
          <a:p>
            <a:r>
              <a:rPr lang="en-US" sz="8000" dirty="0">
                <a:solidFill>
                  <a:schemeClr val="tx1"/>
                </a:solidFill>
                <a:latin typeface="+mj-lt"/>
              </a:rPr>
              <a:t> </a:t>
            </a:r>
            <a:r>
              <a:rPr lang="en-US" sz="11200" dirty="0">
                <a:solidFill>
                  <a:schemeClr val="tx1"/>
                </a:solidFill>
                <a:latin typeface="+mj-lt"/>
              </a:rPr>
              <a:t>&lt; 14 days or more than 20 days</a:t>
            </a:r>
          </a:p>
          <a:p>
            <a:pPr marL="44450" indent="0">
              <a:buNone/>
            </a:pPr>
            <a:endParaRPr lang="en-US" sz="9600" dirty="0">
              <a:solidFill>
                <a:schemeClr val="tx1"/>
              </a:solidFill>
              <a:latin typeface="+mj-lt"/>
            </a:endParaRPr>
          </a:p>
          <a:p>
            <a:r>
              <a:rPr lang="en-US" sz="11200" dirty="0">
                <a:solidFill>
                  <a:schemeClr val="tx1"/>
                </a:solidFill>
                <a:latin typeface="+mj-lt"/>
              </a:rPr>
              <a:t> 7 days prior to application submission</a:t>
            </a:r>
            <a:endParaRPr lang="en-US" sz="8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9000" dirty="0">
                <a:solidFill>
                  <a:schemeClr val="tx1"/>
                </a:solidFill>
                <a:latin typeface="+mj-lt"/>
              </a:rPr>
              <a:t>Project feasibility and readiness will be verified during application review</a:t>
            </a:r>
          </a:p>
          <a:p>
            <a:pPr marL="44450" lvl="0" indent="0">
              <a:buNone/>
            </a:pPr>
            <a:endParaRPr lang="en-US" sz="9000" dirty="0">
              <a:solidFill>
                <a:schemeClr val="tx1"/>
              </a:solidFill>
              <a:latin typeface="+mj-lt"/>
            </a:endParaRPr>
          </a:p>
          <a:p>
            <a:pPr lvl="0"/>
            <a:r>
              <a:rPr lang="en-US" sz="9000" dirty="0">
                <a:solidFill>
                  <a:schemeClr val="tx1"/>
                </a:solidFill>
                <a:latin typeface="+mj-lt"/>
              </a:rPr>
              <a:t>MHC reserves the right to adjust the grant amount of the request during application review</a:t>
            </a:r>
          </a:p>
          <a:p>
            <a:pPr marL="44450" lvl="0" indent="0">
              <a:buNone/>
            </a:pPr>
            <a:endParaRPr lang="en-US" sz="9000" dirty="0">
              <a:solidFill>
                <a:schemeClr val="tx1"/>
              </a:solidFill>
              <a:latin typeface="+mj-lt"/>
            </a:endParaRPr>
          </a:p>
          <a:p>
            <a:pPr lvl="0"/>
            <a:r>
              <a:rPr lang="en-US" sz="9000" dirty="0">
                <a:solidFill>
                  <a:schemeClr val="tx1"/>
                </a:solidFill>
                <a:latin typeface="+mj-lt"/>
              </a:rPr>
              <a:t>Tie-breaker </a:t>
            </a:r>
          </a:p>
          <a:p>
            <a:pPr marL="44450" lvl="0" indent="0">
              <a:buNone/>
            </a:pPr>
            <a:endParaRPr lang="en-US" sz="9000" dirty="0">
              <a:solidFill>
                <a:schemeClr val="tx1"/>
              </a:solidFill>
              <a:latin typeface="+mj-lt"/>
            </a:endParaRPr>
          </a:p>
          <a:p>
            <a:pPr lvl="0"/>
            <a:r>
              <a:rPr lang="en-US" sz="9000" dirty="0">
                <a:solidFill>
                  <a:schemeClr val="tx1"/>
                </a:solidFill>
                <a:latin typeface="+mj-lt"/>
              </a:rPr>
              <a:t>Project Administrator </a:t>
            </a: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 </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2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endParaRPr lang="en-US" sz="9000" dirty="0">
              <a:solidFill>
                <a:schemeClr val="tx1"/>
              </a:solidFill>
              <a:latin typeface="+mj-lt"/>
            </a:endParaRPr>
          </a:p>
          <a:p>
            <a:pPr lvl="0"/>
            <a:r>
              <a:rPr lang="en-US" sz="11200" dirty="0">
                <a:solidFill>
                  <a:schemeClr val="tx1"/>
                </a:solidFill>
                <a:latin typeface="+mj-lt"/>
              </a:rPr>
              <a:t>June 4, 2018 – August 3, 2018</a:t>
            </a:r>
          </a:p>
          <a:p>
            <a:pPr lvl="0"/>
            <a:endParaRPr lang="en-US" sz="11200" dirty="0">
              <a:solidFill>
                <a:schemeClr val="tx1"/>
              </a:solidFill>
              <a:latin typeface="+mj-lt"/>
            </a:endParaRPr>
          </a:p>
          <a:p>
            <a:pPr lvl="0"/>
            <a:r>
              <a:rPr lang="en-US" sz="11200" dirty="0">
                <a:solidFill>
                  <a:schemeClr val="tx1"/>
                </a:solidFill>
                <a:latin typeface="+mj-lt"/>
              </a:rPr>
              <a:t>One (1) Original </a:t>
            </a:r>
          </a:p>
          <a:p>
            <a:pPr lvl="0"/>
            <a:endParaRPr lang="en-US" sz="11200" dirty="0">
              <a:solidFill>
                <a:schemeClr val="tx1"/>
              </a:solidFill>
              <a:latin typeface="+mj-lt"/>
            </a:endParaRPr>
          </a:p>
          <a:p>
            <a:pPr lvl="0"/>
            <a:r>
              <a:rPr lang="en-US" sz="11200" dirty="0">
                <a:solidFill>
                  <a:schemeClr val="tx1"/>
                </a:solidFill>
                <a:latin typeface="+mj-lt"/>
              </a:rPr>
              <a:t>Bind Securely</a:t>
            </a:r>
          </a:p>
          <a:p>
            <a:pPr marL="44450" lvl="0" indent="0">
              <a:buNone/>
            </a:pPr>
            <a:endParaRPr lang="en-US" sz="11200" dirty="0">
              <a:solidFill>
                <a:schemeClr val="tx1"/>
              </a:solidFill>
              <a:latin typeface="+mj-lt"/>
            </a:endParaRPr>
          </a:p>
          <a:p>
            <a:pPr lvl="0"/>
            <a:r>
              <a:rPr lang="en-US" sz="11200" dirty="0">
                <a:solidFill>
                  <a:schemeClr val="tx1"/>
                </a:solidFill>
                <a:latin typeface="+mj-lt"/>
              </a:rPr>
              <a:t>Tab Identifying Sections</a:t>
            </a:r>
          </a:p>
          <a:p>
            <a:pPr lvl="0"/>
            <a:endParaRPr lang="en-US" sz="9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submission/format</a:t>
            </a:r>
          </a:p>
        </p:txBody>
      </p:sp>
      <p:sp>
        <p:nvSpPr>
          <p:cNvPr id="5" name="Rectangle 4"/>
          <p:cNvSpPr/>
          <p:nvPr/>
        </p:nvSpPr>
        <p:spPr>
          <a:xfrm flipV="1">
            <a:off x="0" y="695325"/>
            <a:ext cx="1447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0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endParaRPr lang="en-US" sz="9000" dirty="0">
              <a:solidFill>
                <a:schemeClr val="tx1"/>
              </a:solidFill>
              <a:latin typeface="+mj-lt"/>
            </a:endParaRPr>
          </a:p>
          <a:p>
            <a:pPr lvl="0"/>
            <a:r>
              <a:rPr lang="en-US" sz="11200" dirty="0">
                <a:solidFill>
                  <a:schemeClr val="tx1"/>
                </a:solidFill>
                <a:latin typeface="+mj-lt"/>
              </a:rPr>
              <a:t>No open Homeowner Rehabilitation project(s)</a:t>
            </a:r>
          </a:p>
          <a:p>
            <a:pPr lvl="0"/>
            <a:endParaRPr lang="en-US" sz="11200" dirty="0">
              <a:solidFill>
                <a:schemeClr val="tx1"/>
              </a:solidFill>
              <a:latin typeface="+mj-lt"/>
            </a:endParaRPr>
          </a:p>
          <a:p>
            <a:pPr lvl="0"/>
            <a:r>
              <a:rPr lang="en-US" sz="11200" dirty="0">
                <a:solidFill>
                  <a:schemeClr val="tx1"/>
                </a:solidFill>
                <a:latin typeface="+mj-lt"/>
              </a:rPr>
              <a:t>No Unresolved Audit/Monitoring Finding</a:t>
            </a:r>
          </a:p>
          <a:p>
            <a:pPr lvl="0"/>
            <a:endParaRPr lang="en-US" sz="11200" dirty="0">
              <a:solidFill>
                <a:schemeClr val="tx1"/>
              </a:solidFill>
              <a:latin typeface="+mj-lt"/>
            </a:endParaRPr>
          </a:p>
          <a:p>
            <a:pPr lvl="0"/>
            <a:r>
              <a:rPr lang="en-US" sz="11200" dirty="0">
                <a:solidFill>
                  <a:schemeClr val="tx1"/>
                </a:solidFill>
                <a:latin typeface="+mj-lt"/>
              </a:rPr>
              <a:t>Citizen Participation Requirements</a:t>
            </a:r>
          </a:p>
          <a:p>
            <a:pPr marL="44450" lvl="0" indent="0">
              <a:buNone/>
            </a:pPr>
            <a:endParaRPr lang="en-US" sz="11200" dirty="0">
              <a:solidFill>
                <a:schemeClr val="tx1"/>
              </a:solidFill>
              <a:latin typeface="+mj-lt"/>
            </a:endParaRPr>
          </a:p>
          <a:p>
            <a:pPr lvl="0"/>
            <a:r>
              <a:rPr lang="en-US" sz="11200" dirty="0">
                <a:solidFill>
                  <a:schemeClr val="tx1"/>
                </a:solidFill>
                <a:latin typeface="+mj-lt"/>
              </a:rPr>
              <a:t>Project Feasibility </a:t>
            </a:r>
          </a:p>
          <a:p>
            <a:pPr lvl="0"/>
            <a:endParaRPr lang="en-US" sz="9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threshold requirements</a:t>
            </a:r>
          </a:p>
        </p:txBody>
      </p:sp>
      <p:sp>
        <p:nvSpPr>
          <p:cNvPr id="5" name="Rectangle 4"/>
          <p:cNvSpPr/>
          <p:nvPr/>
        </p:nvSpPr>
        <p:spPr>
          <a:xfrm flipV="1">
            <a:off x="0" y="695325"/>
            <a:ext cx="1447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Application Timeline</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F59F45F9-7512-4D6A-B111-97ACD1BE3A25}"/>
              </a:ext>
            </a:extLst>
          </p:cNvPr>
          <p:cNvGraphicFramePr>
            <a:graphicFrameLocks noGrp="1"/>
          </p:cNvGraphicFramePr>
          <p:nvPr>
            <p:extLst>
              <p:ext uri="{D42A27DB-BD31-4B8C-83A1-F6EECF244321}">
                <p14:modId xmlns:p14="http://schemas.microsoft.com/office/powerpoint/2010/main" val="2671134556"/>
              </p:ext>
            </p:extLst>
          </p:nvPr>
        </p:nvGraphicFramePr>
        <p:xfrm>
          <a:off x="914400" y="1336302"/>
          <a:ext cx="7239000" cy="3771900"/>
        </p:xfrm>
        <a:graphic>
          <a:graphicData uri="http://schemas.openxmlformats.org/drawingml/2006/table">
            <a:tbl>
              <a:tblPr/>
              <a:tblGrid>
                <a:gridCol w="3785532">
                  <a:extLst>
                    <a:ext uri="{9D8B030D-6E8A-4147-A177-3AD203B41FA5}">
                      <a16:colId xmlns:a16="http://schemas.microsoft.com/office/drawing/2014/main" val="2239821377"/>
                    </a:ext>
                  </a:extLst>
                </a:gridCol>
                <a:gridCol w="3453468">
                  <a:extLst>
                    <a:ext uri="{9D8B030D-6E8A-4147-A177-3AD203B41FA5}">
                      <a16:colId xmlns:a16="http://schemas.microsoft.com/office/drawing/2014/main" val="1211660989"/>
                    </a:ext>
                  </a:extLst>
                </a:gridCol>
              </a:tblGrid>
              <a:tr h="283479">
                <a:tc>
                  <a:txBody>
                    <a:bodyPr/>
                    <a:lstStyle/>
                    <a:p>
                      <a:pPr marL="0" marR="0" algn="ctr">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45742480"/>
                  </a:ext>
                </a:extLst>
              </a:tr>
              <a:tr h="66490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June 4, 2018 – August 3,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PERIOD TO SUBMIT COMPLETED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670540"/>
                  </a:ext>
                </a:extLst>
              </a:tr>
              <a:tr h="57068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August 3, 2018 – September 6,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THRESHOLD, APPLICATION SCORING &amp; FEASIBILITY REVIEWS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337800"/>
                  </a:ext>
                </a:extLst>
              </a:tr>
              <a:tr h="57068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September 6,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NOTIFICATION OF APPLICATION (CLARIFICATION OR DEFICIENCY)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892624"/>
                  </a:ext>
                </a:extLst>
              </a:tr>
              <a:tr h="891391">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September 10,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CURE PERIOD ENDS AT 2:00 P.M. (CLARIFICATION/DEFICIENCY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15685"/>
                  </a:ext>
                </a:extLst>
              </a:tr>
              <a:tr h="790755">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October 11, 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FUNDING ANNOUNCEMENT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9000"/>
                        </a:lnSpc>
                        <a:spcBef>
                          <a:spcPts val="0"/>
                        </a:spcBef>
                        <a:spcAft>
                          <a:spcPts val="290"/>
                        </a:spcAft>
                        <a:tabLst>
                          <a:tab pos="-685800" algn="l"/>
                          <a:tab pos="-457200" algn="l"/>
                          <a:tab pos="0" algn="l"/>
                          <a:tab pos="342900" algn="l"/>
                          <a:tab pos="685800" algn="l"/>
                          <a:tab pos="1028700" algn="l"/>
                          <a:tab pos="1371600" algn="l"/>
                          <a:tab pos="1714500" algn="l"/>
                          <a:tab pos="2057400" algn="l"/>
                          <a:tab pos="24003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POSTED MHC WEBSITE; COMMITMENT LETTERS ISSUED TO APPLICANTS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569826"/>
                  </a:ext>
                </a:extLst>
              </a:tr>
            </a:tbl>
          </a:graphicData>
        </a:graphic>
      </p:graphicFrame>
    </p:spTree>
    <p:extLst>
      <p:ext uri="{BB962C8B-B14F-4D97-AF65-F5344CB8AC3E}">
        <p14:creationId xmlns:p14="http://schemas.microsoft.com/office/powerpoint/2010/main" val="37611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07400" cy="4800600"/>
          </a:xfrm>
        </p:spPr>
        <p:txBody>
          <a:bodyPr>
            <a:normAutofit fontScale="25000" lnSpcReduction="20000"/>
          </a:bodyPr>
          <a:lstStyle/>
          <a:p>
            <a:pPr marL="788670" indent="-742950" eaLnBrk="1" fontAlgn="auto" hangingPunct="1">
              <a:lnSpc>
                <a:spcPct val="150000"/>
              </a:lnSpc>
              <a:spcAft>
                <a:spcPts val="0"/>
              </a:spcAft>
              <a:buFont typeface="Wingdings" panose="05000000000000000000" pitchFamily="2" charset="2"/>
              <a:buChar char="q"/>
              <a:defRPr/>
            </a:pPr>
            <a:endParaRPr lang="en-US" sz="4800" dirty="0">
              <a:solidFill>
                <a:srgbClr val="263746"/>
              </a:solidFill>
              <a:latin typeface="+mj-lt"/>
            </a:endParaRP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PROVIDE DECENT AFFORDABLE HOUSING TO LOWER-INCOME HOUSEHOLDS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EXPAND THE CAPACITY OF NONPROFIT HOUSING PROVIDERS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STRENGTHEN THE ABILITY OF STATE AND LOCAL GOVERNMENTS TO PROVIDE HOUSING 	</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LEVERAGE PRIVATE-SECTOR PARTICIPATION</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INCREASE AND PRESERVE THE SUPPLY OF RENTAL HOUSING FOR EXTREMELY LOW INCOME (ELI) HOUSEHOLDS</a:t>
            </a:r>
          </a:p>
          <a:p>
            <a:pPr marL="788670" indent="-742950" eaLnBrk="1" fontAlgn="auto" hangingPunct="1">
              <a:lnSpc>
                <a:spcPct val="150000"/>
              </a:lnSpc>
              <a:spcAft>
                <a:spcPts val="0"/>
              </a:spcAft>
              <a:buFont typeface="Wingdings" panose="05000000000000000000" pitchFamily="2" charset="2"/>
              <a:buChar char="q"/>
              <a:defRPr/>
            </a:pPr>
            <a:r>
              <a:rPr lang="en-US" sz="6400" b="1" dirty="0">
                <a:solidFill>
                  <a:srgbClr val="263746"/>
                </a:solidFill>
                <a:latin typeface="+mj-lt"/>
              </a:rPr>
              <a:t>ENCOURAGE SUPPORTIVE SERVICES TO BUILD WEALTH AND ASSETS FOR BENEFICIARIES </a:t>
            </a:r>
          </a:p>
          <a:p>
            <a:pPr marL="788670" indent="-742950" eaLnBrk="1" fontAlgn="auto" hangingPunct="1">
              <a:lnSpc>
                <a:spcPct val="150000"/>
              </a:lnSpc>
              <a:spcAft>
                <a:spcPts val="0"/>
              </a:spcAft>
              <a:buFont typeface="Wingdings" panose="05000000000000000000" pitchFamily="2" charset="2"/>
              <a:buChar char="q"/>
              <a:defRPr/>
            </a:pPr>
            <a:endParaRPr lang="en-US" sz="6400" b="1" dirty="0">
              <a:solidFill>
                <a:srgbClr val="263746"/>
              </a:solidFill>
              <a:latin typeface="+mj-lt"/>
            </a:endParaRPr>
          </a:p>
          <a:p>
            <a:pPr marL="788670" indent="-742950" eaLnBrk="1" fontAlgn="auto" hangingPunct="1">
              <a:lnSpc>
                <a:spcPct val="150000"/>
              </a:lnSpc>
              <a:spcAft>
                <a:spcPts val="0"/>
              </a:spcAft>
              <a:buFont typeface="+mj-lt"/>
              <a:buAutoNum type="arabicParenR"/>
              <a:defRPr/>
            </a:pPr>
            <a:endParaRPr lang="en-US" sz="4800" dirty="0">
              <a:solidFill>
                <a:srgbClr val="263746"/>
              </a:solidFill>
              <a:latin typeface="+mj-lt"/>
            </a:endParaRPr>
          </a:p>
          <a:p>
            <a:pPr marL="274320" eaLnBrk="1" fontAlgn="auto" hangingPunct="1">
              <a:lnSpc>
                <a:spcPct val="150000"/>
              </a:lnSpc>
              <a:spcAft>
                <a:spcPts val="0"/>
              </a:spcAft>
              <a:buBlip>
                <a:blip r:embed="rId3"/>
              </a:buBlip>
              <a:defRPr/>
            </a:pPr>
            <a:endParaRPr lang="en-US" sz="3300" dirty="0">
              <a:solidFill>
                <a:srgbClr val="263746"/>
              </a:solidFill>
              <a:latin typeface="+mj-lt"/>
            </a:endParaRPr>
          </a:p>
        </p:txBody>
      </p:sp>
      <p:sp>
        <p:nvSpPr>
          <p:cNvPr id="3" name="Title 2"/>
          <p:cNvSpPr>
            <a:spLocks noGrp="1"/>
          </p:cNvSpPr>
          <p:nvPr>
            <p:ph type="title"/>
          </p:nvPr>
        </p:nvSpPr>
        <p:spPr>
          <a:xfrm>
            <a:off x="814388" y="387350"/>
            <a:ext cx="8253412" cy="755650"/>
          </a:xfrm>
        </p:spPr>
        <p:txBody>
          <a:bodyPr/>
          <a:lstStyle/>
          <a:p>
            <a:pPr eaLnBrk="1" fontAlgn="auto" hangingPunct="1">
              <a:spcAft>
                <a:spcPts val="0"/>
              </a:spcAft>
              <a:defRPr/>
            </a:pPr>
            <a:r>
              <a:rPr lang="en-US" sz="3600" b="1" dirty="0">
                <a:solidFill>
                  <a:schemeClr val="accent1"/>
                </a:solidFill>
              </a:rPr>
              <a:t>MHC’s Goals &amp; objectives </a:t>
            </a:r>
          </a:p>
        </p:txBody>
      </p:sp>
      <p:sp>
        <p:nvSpPr>
          <p:cNvPr id="6" name="Rectangle 5"/>
          <p:cNvSpPr/>
          <p:nvPr/>
        </p:nvSpPr>
        <p:spPr>
          <a:xfrm>
            <a:off x="0" y="762000"/>
            <a:ext cx="1600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8" y="5638800"/>
            <a:ext cx="1831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48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eaLnBrk="1" fontAlgn="auto" hangingPunct="1">
              <a:lnSpc>
                <a:spcPct val="150000"/>
              </a:lnSpc>
              <a:spcAft>
                <a:spcPts val="0"/>
              </a:spcAft>
              <a:buBlip>
                <a:blip r:embed="rId3">
                  <a:extLst/>
                </a:blip>
              </a:buBlip>
              <a:defRPr/>
            </a:pPr>
            <a:r>
              <a:rPr lang="en-US" sz="11200" b="1" dirty="0">
                <a:solidFill>
                  <a:schemeClr val="tx1"/>
                </a:solidFill>
              </a:rPr>
              <a:t>Description of Project	</a:t>
            </a:r>
          </a:p>
          <a:p>
            <a:pPr marL="274320" eaLnBrk="1" fontAlgn="auto" hangingPunct="1">
              <a:lnSpc>
                <a:spcPct val="150000"/>
              </a:lnSpc>
              <a:spcAft>
                <a:spcPts val="0"/>
              </a:spcAft>
              <a:buBlip>
                <a:blip r:embed="rId3">
                  <a:extLst/>
                </a:blip>
              </a:buBlip>
              <a:defRPr/>
            </a:pPr>
            <a:r>
              <a:rPr lang="en-US" sz="11200" b="1" dirty="0">
                <a:solidFill>
                  <a:schemeClr val="tx1"/>
                </a:solidFill>
              </a:rPr>
              <a:t>Type of Project</a:t>
            </a:r>
          </a:p>
          <a:p>
            <a:pPr marL="274320" eaLnBrk="1" fontAlgn="auto" hangingPunct="1">
              <a:lnSpc>
                <a:spcPct val="150000"/>
              </a:lnSpc>
              <a:spcAft>
                <a:spcPts val="0"/>
              </a:spcAft>
              <a:buBlip>
                <a:blip r:embed="rId3">
                  <a:extLst/>
                </a:blip>
              </a:buBlip>
              <a:defRPr/>
            </a:pPr>
            <a:r>
              <a:rPr lang="en-US" sz="11200" b="1" dirty="0">
                <a:solidFill>
                  <a:schemeClr val="tx1"/>
                </a:solidFill>
              </a:rPr>
              <a:t>Citizen Participation Plan</a:t>
            </a:r>
          </a:p>
          <a:p>
            <a:pPr marL="274320" eaLnBrk="1" fontAlgn="auto" hangingPunct="1">
              <a:lnSpc>
                <a:spcPct val="150000"/>
              </a:lnSpc>
              <a:spcAft>
                <a:spcPts val="0"/>
              </a:spcAft>
              <a:buBlip>
                <a:blip r:embed="rId3">
                  <a:extLst/>
                </a:blip>
              </a:buBlip>
              <a:defRPr/>
            </a:pPr>
            <a:r>
              <a:rPr lang="en-US" sz="11200" b="1" dirty="0">
                <a:solidFill>
                  <a:schemeClr val="tx1"/>
                </a:solidFill>
              </a:rPr>
              <a:t>Affirmative Marketing Plan</a:t>
            </a:r>
          </a:p>
          <a:p>
            <a:pPr marL="274320" eaLnBrk="1" fontAlgn="auto" hangingPunct="1">
              <a:lnSpc>
                <a:spcPct val="150000"/>
              </a:lnSpc>
              <a:spcAft>
                <a:spcPts val="0"/>
              </a:spcAft>
              <a:buBlip>
                <a:blip r:embed="rId3">
                  <a:extLst/>
                </a:blip>
              </a:buBlip>
              <a:defRPr/>
            </a:pPr>
            <a:r>
              <a:rPr lang="en-US" sz="11200" b="1" dirty="0">
                <a:solidFill>
                  <a:schemeClr val="tx1"/>
                </a:solidFill>
              </a:rPr>
              <a:t>Certifications/Assurances</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information</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Conflict of Interest Certification</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Board Resolution</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Proof of Procurement Procedures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HUD Form 2880</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Project Administrator</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MBE/WBE Participation of Previous Projects</a:t>
            </a: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Application information</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Phase I – Applicants must score a minimum of 170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Documentation of Need			25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Concerted Revitalization Plan 		30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Previously Funded				60 Points</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MBE/WBE					25 Points</a:t>
            </a: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criteria selection/rating factors</a:t>
            </a:r>
          </a:p>
        </p:txBody>
      </p:sp>
      <p:sp>
        <p:nvSpPr>
          <p:cNvPr id="5" name="Rectangle 4"/>
          <p:cNvSpPr/>
          <p:nvPr/>
        </p:nvSpPr>
        <p:spPr>
          <a:xfrm flipV="1">
            <a:off x="0" y="695325"/>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fontScale="25000" lnSpcReduction="20000"/>
          </a:bodyPr>
          <a:lstStyle/>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Project Timely Completion		60 Points</a:t>
            </a:r>
          </a:p>
          <a:p>
            <a:pPr marL="274320" lvl="0" eaLnBrk="1" fontAlgn="auto" hangingPunct="1">
              <a:lnSpc>
                <a:spcPct val="120000"/>
              </a:lnSpc>
              <a:spcAft>
                <a:spcPts val="0"/>
              </a:spcAft>
              <a:buClr>
                <a:srgbClr val="008A43"/>
              </a:buClr>
              <a:buBlip>
                <a:blip r:embed="rId3">
                  <a:extLst/>
                </a:blip>
              </a:buBlip>
              <a:defRPr/>
            </a:pPr>
            <a:r>
              <a:rPr lang="en-US" sz="11200" b="1" dirty="0">
                <a:solidFill>
                  <a:prstClr val="black"/>
                </a:solidFill>
              </a:rPr>
              <a:t>Administrator Project Management</a:t>
            </a:r>
          </a:p>
          <a:p>
            <a:pPr marL="45720" lvl="0" indent="0" eaLnBrk="1" fontAlgn="auto" hangingPunct="1">
              <a:lnSpc>
                <a:spcPct val="120000"/>
              </a:lnSpc>
              <a:spcAft>
                <a:spcPts val="0"/>
              </a:spcAft>
              <a:buClr>
                <a:srgbClr val="008A43"/>
              </a:buClr>
              <a:buNone/>
              <a:defRPr/>
            </a:pPr>
            <a:r>
              <a:rPr lang="en-US" sz="11200" b="1" dirty="0">
                <a:solidFill>
                  <a:prstClr val="black"/>
                </a:solidFill>
              </a:rPr>
              <a:t>	Experience				22 Points </a:t>
            </a:r>
          </a:p>
          <a:p>
            <a:pPr marL="274320" lvl="0" eaLnBrk="1" fontAlgn="auto" hangingPunct="1">
              <a:lnSpc>
                <a:spcPct val="150000"/>
              </a:lnSpc>
              <a:spcAft>
                <a:spcPts val="0"/>
              </a:spcAft>
              <a:buClr>
                <a:srgbClr val="008A43"/>
              </a:buClr>
              <a:buBlip>
                <a:blip r:embed="rId3">
                  <a:extLst/>
                </a:blip>
              </a:buBlip>
              <a:defRPr/>
            </a:pPr>
            <a:r>
              <a:rPr lang="en-US" sz="11200" b="1" dirty="0">
                <a:solidFill>
                  <a:prstClr val="black"/>
                </a:solidFill>
              </a:rPr>
              <a:t>Community/Supportive Services	10 Points</a:t>
            </a: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274320" lvl="0" eaLnBrk="1" fontAlgn="auto" hangingPunct="1">
              <a:lnSpc>
                <a:spcPct val="150000"/>
              </a:lnSpc>
              <a:spcAft>
                <a:spcPts val="0"/>
              </a:spcAft>
              <a:buClr>
                <a:srgbClr val="008A43"/>
              </a:buClr>
              <a:buBlip>
                <a:blip r:embed="rId3">
                  <a:extLst/>
                </a:blip>
              </a:buBlip>
              <a:defRPr/>
            </a:pPr>
            <a:endParaRPr lang="en-US" sz="11200" b="1" dirty="0">
              <a:solidFill>
                <a:prstClr val="black"/>
              </a:solidFill>
            </a:endParaRPr>
          </a:p>
          <a:p>
            <a:pPr marL="45720" lvl="0" indent="0" eaLnBrk="1" fontAlgn="auto" hangingPunct="1">
              <a:lnSpc>
                <a:spcPct val="150000"/>
              </a:lnSpc>
              <a:spcAft>
                <a:spcPts val="0"/>
              </a:spcAft>
              <a:buClr>
                <a:srgbClr val="008A43"/>
              </a:buClr>
              <a:buNone/>
              <a:defRPr/>
            </a:pPr>
            <a:endParaRPr lang="en-US" sz="11200" b="1" dirty="0">
              <a:solidFill>
                <a:prstClr val="black"/>
              </a:solidFill>
            </a:endParaRPr>
          </a:p>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      criteria selection/rating factors</a:t>
            </a:r>
          </a:p>
        </p:txBody>
      </p:sp>
      <p:sp>
        <p:nvSpPr>
          <p:cNvPr id="5" name="Rectangle 4"/>
          <p:cNvSpPr/>
          <p:nvPr/>
        </p:nvSpPr>
        <p:spPr>
          <a:xfrm flipV="1">
            <a:off x="0" y="695325"/>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2018 PROJECT DELIVER</a:t>
            </a:r>
          </a:p>
        </p:txBody>
      </p:sp>
      <p:sp>
        <p:nvSpPr>
          <p:cNvPr id="5" name="Rectangle 4"/>
          <p:cNvSpPr/>
          <p:nvPr/>
        </p:nvSpPr>
        <p:spPr>
          <a:xfrm flipV="1">
            <a:off x="0" y="695325"/>
            <a:ext cx="1219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507EE1C-413E-4566-9492-97F80E5B6636}"/>
              </a:ext>
            </a:extLst>
          </p:cNvPr>
          <p:cNvPicPr>
            <a:picLocks noChangeAspect="1"/>
          </p:cNvPicPr>
          <p:nvPr/>
        </p:nvPicPr>
        <p:blipFill>
          <a:blip r:embed="rId4"/>
          <a:stretch>
            <a:fillRect/>
          </a:stretch>
        </p:blipFill>
        <p:spPr>
          <a:xfrm>
            <a:off x="939856" y="1410279"/>
            <a:ext cx="6373742" cy="2460092"/>
          </a:xfrm>
          <a:prstGeom prst="rect">
            <a:avLst/>
          </a:prstGeom>
        </p:spPr>
      </p:pic>
      <p:graphicFrame>
        <p:nvGraphicFramePr>
          <p:cNvPr id="7" name="Table 6">
            <a:extLst>
              <a:ext uri="{FF2B5EF4-FFF2-40B4-BE49-F238E27FC236}">
                <a16:creationId xmlns:a16="http://schemas.microsoft.com/office/drawing/2014/main" id="{3933A90B-D66B-44E4-B692-9EDACA7D6D8F}"/>
              </a:ext>
            </a:extLst>
          </p:cNvPr>
          <p:cNvGraphicFramePr>
            <a:graphicFrameLocks noGrp="1"/>
          </p:cNvGraphicFramePr>
          <p:nvPr>
            <p:extLst>
              <p:ext uri="{D42A27DB-BD31-4B8C-83A1-F6EECF244321}">
                <p14:modId xmlns:p14="http://schemas.microsoft.com/office/powerpoint/2010/main" val="1938388804"/>
              </p:ext>
            </p:extLst>
          </p:nvPr>
        </p:nvGraphicFramePr>
        <p:xfrm>
          <a:off x="1050315" y="3811078"/>
          <a:ext cx="6152825" cy="1710621"/>
        </p:xfrm>
        <a:graphic>
          <a:graphicData uri="http://schemas.openxmlformats.org/drawingml/2006/table">
            <a:tbl>
              <a:tblPr firstRow="1" firstCol="1" bandRow="1"/>
              <a:tblGrid>
                <a:gridCol w="2844230">
                  <a:extLst>
                    <a:ext uri="{9D8B030D-6E8A-4147-A177-3AD203B41FA5}">
                      <a16:colId xmlns:a16="http://schemas.microsoft.com/office/drawing/2014/main" val="3762078943"/>
                    </a:ext>
                  </a:extLst>
                </a:gridCol>
                <a:gridCol w="1567229">
                  <a:extLst>
                    <a:ext uri="{9D8B030D-6E8A-4147-A177-3AD203B41FA5}">
                      <a16:colId xmlns:a16="http://schemas.microsoft.com/office/drawing/2014/main" val="1767660418"/>
                    </a:ext>
                  </a:extLst>
                </a:gridCol>
                <a:gridCol w="1741366">
                  <a:extLst>
                    <a:ext uri="{9D8B030D-6E8A-4147-A177-3AD203B41FA5}">
                      <a16:colId xmlns:a16="http://schemas.microsoft.com/office/drawing/2014/main" val="4097493578"/>
                    </a:ext>
                  </a:extLst>
                </a:gridCol>
              </a:tblGrid>
              <a:tr h="760276">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Project</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Delivery</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Costs – Soft Costs*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Amount Allowed Per Unit </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Conventional Homes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Amount Allowed Per Unit  - </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Manufactured Homes</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13380"/>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Legal – Professional Service**</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$500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$500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262288"/>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Asbestos Inspection**</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$400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$400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363199"/>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Survey**</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$800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Up to $800</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873130"/>
                  </a:ext>
                </a:extLst>
              </a:tr>
              <a:tr h="190069">
                <a:tc>
                  <a:txBody>
                    <a:bodyPr/>
                    <a:lstStyle/>
                    <a:p>
                      <a:pPr marL="0" marR="0">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Deed Restriction Recording</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   Up to $17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dirty="0">
                          <a:effectLst/>
                          <a:latin typeface="Arial" panose="020B0604020202020204" pitchFamily="34" charset="0"/>
                          <a:ea typeface="Times New Roman" panose="02020603050405020304" pitchFamily="18" charset="0"/>
                        </a:rPr>
                        <a:t>  Up to $17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24051"/>
                  </a:ext>
                </a:extLst>
              </a:tr>
              <a:tr h="190069">
                <a:tc>
                  <a:txBody>
                    <a:bodyPr/>
                    <a:lstStyle/>
                    <a:p>
                      <a:pPr marL="0" marR="0">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Total Project Delivery Costs per unit</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$1,717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42900" algn="l"/>
                        </a:tabLst>
                      </a:pPr>
                      <a:r>
                        <a:rPr lang="en-US" sz="1200" b="1" dirty="0">
                          <a:effectLst/>
                          <a:latin typeface="Arial" panose="020B0604020202020204" pitchFamily="34" charset="0"/>
                          <a:ea typeface="Times New Roman" panose="02020603050405020304" pitchFamily="18" charset="0"/>
                        </a:rPr>
                        <a:t>$1,717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02556"/>
                  </a:ext>
                </a:extLst>
              </a:tr>
            </a:tbl>
          </a:graphicData>
        </a:graphic>
      </p:graphicFrame>
    </p:spTree>
    <p:extLst>
      <p:ext uri="{BB962C8B-B14F-4D97-AF65-F5344CB8AC3E}">
        <p14:creationId xmlns:p14="http://schemas.microsoft.com/office/powerpoint/2010/main" val="17500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5E7C383-2410-46A7-8CC1-1CA36A4CBAB7}"/>
              </a:ext>
            </a:extLst>
          </p:cNvPr>
          <p:cNvPicPr>
            <a:picLocks noChangeAspect="1"/>
          </p:cNvPicPr>
          <p:nvPr/>
        </p:nvPicPr>
        <p:blipFill>
          <a:blip r:embed="rId4"/>
          <a:stretch>
            <a:fillRect/>
          </a:stretch>
        </p:blipFill>
        <p:spPr>
          <a:xfrm>
            <a:off x="1900475" y="1453402"/>
            <a:ext cx="4347925" cy="4719959"/>
          </a:xfrm>
          <a:prstGeom prst="rect">
            <a:avLst/>
          </a:prstGeom>
        </p:spPr>
      </p:pic>
    </p:spTree>
    <p:extLst>
      <p:ext uri="{BB962C8B-B14F-4D97-AF65-F5344CB8AC3E}">
        <p14:creationId xmlns:p14="http://schemas.microsoft.com/office/powerpoint/2010/main" val="19445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D1B3F655-801B-4D2A-9E38-20E4554F1FE6}"/>
              </a:ext>
            </a:extLst>
          </p:cNvPr>
          <p:cNvGraphicFramePr>
            <a:graphicFrameLocks noGrp="1"/>
          </p:cNvGraphicFramePr>
          <p:nvPr>
            <p:extLst>
              <p:ext uri="{D42A27DB-BD31-4B8C-83A1-F6EECF244321}">
                <p14:modId xmlns:p14="http://schemas.microsoft.com/office/powerpoint/2010/main" val="3588208974"/>
              </p:ext>
            </p:extLst>
          </p:nvPr>
        </p:nvGraphicFramePr>
        <p:xfrm>
          <a:off x="2209800" y="1453402"/>
          <a:ext cx="4343400" cy="4490195"/>
        </p:xfrm>
        <a:graphic>
          <a:graphicData uri="http://schemas.openxmlformats.org/drawingml/2006/table">
            <a:tbl>
              <a:tblPr firstRow="1" firstCol="1" lastRow="1" lastCol="1" bandRow="1" bandCol="1"/>
              <a:tblGrid>
                <a:gridCol w="2955191">
                  <a:extLst>
                    <a:ext uri="{9D8B030D-6E8A-4147-A177-3AD203B41FA5}">
                      <a16:colId xmlns:a16="http://schemas.microsoft.com/office/drawing/2014/main" val="1979949625"/>
                    </a:ext>
                  </a:extLst>
                </a:gridCol>
                <a:gridCol w="1388209">
                  <a:extLst>
                    <a:ext uri="{9D8B030D-6E8A-4147-A177-3AD203B41FA5}">
                      <a16:colId xmlns:a16="http://schemas.microsoft.com/office/drawing/2014/main" val="2468889767"/>
                    </a:ext>
                  </a:extLst>
                </a:gridCol>
              </a:tblGrid>
              <a:tr h="337389">
                <a:tc gridSpan="2">
                  <a:txBody>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153670" marR="0">
                        <a:spcBef>
                          <a:spcPts val="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2418825613"/>
                  </a:ext>
                </a:extLst>
              </a:tr>
              <a:tr h="139888">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County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Value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345745397"/>
                  </a:ext>
                </a:extLst>
              </a:tr>
              <a:tr h="131123">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Adams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28.4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99142226"/>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Alcorn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20.8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14461643"/>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Amite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2120503"/>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Attala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08301858"/>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Benton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35278689"/>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Bolivar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34.3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777167546"/>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Calhoun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20884717"/>
                  </a:ext>
                </a:extLst>
              </a:tr>
              <a:tr h="12977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Carroll</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071042188"/>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Chickasaw</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91255109"/>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Choctaw</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26350432"/>
                  </a:ext>
                </a:extLst>
              </a:tr>
              <a:tr h="12876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Claiborne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67028842"/>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Clarke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642751611"/>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Clay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26.4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65231509"/>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Coahoma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13762024"/>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Copiah</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26.3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77556020"/>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Covington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29.9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7535728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Desoto</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318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9.8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35471965"/>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Forrest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989194143"/>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Franklin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71338206"/>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George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89663478"/>
                  </a:ext>
                </a:extLst>
              </a:tr>
              <a:tr h="128765">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Greene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29344405"/>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Grenada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29885475"/>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Hancock</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99365824"/>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Harrison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19.9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194278492"/>
                  </a:ext>
                </a:extLst>
              </a:tr>
              <a:tr h="129438">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Hinds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813262684"/>
                  </a:ext>
                </a:extLst>
              </a:tr>
              <a:tr h="129775">
                <a:tc>
                  <a:txBody>
                    <a:bodyPr/>
                    <a:lstStyle/>
                    <a:p>
                      <a:pPr marL="42545" marR="0">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Holmes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43.5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357451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Humphreys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44.9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564169347"/>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Issaquena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32.5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176664750"/>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Itawamba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15.7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91219292"/>
                  </a:ext>
                </a:extLst>
              </a:tr>
              <a:tr h="129438">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Jackson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15.9</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73204428"/>
                  </a:ext>
                </a:extLst>
              </a:tr>
              <a:tr h="128765">
                <a:tc>
                  <a:txBody>
                    <a:bodyPr/>
                    <a:lstStyle/>
                    <a:p>
                      <a:pPr marL="42545" marR="0">
                        <a:spcBef>
                          <a:spcPts val="37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Jasper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7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253156293"/>
                  </a:ext>
                </a:extLst>
              </a:tr>
            </a:tbl>
          </a:graphicData>
        </a:graphic>
      </p:graphicFrame>
    </p:spTree>
    <p:extLst>
      <p:ext uri="{BB962C8B-B14F-4D97-AF65-F5344CB8AC3E}">
        <p14:creationId xmlns:p14="http://schemas.microsoft.com/office/powerpoint/2010/main" val="25390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E957BCCC-87E4-4506-B20D-9A3FC44F7E28}"/>
              </a:ext>
            </a:extLst>
          </p:cNvPr>
          <p:cNvGraphicFramePr>
            <a:graphicFrameLocks noGrp="1"/>
          </p:cNvGraphicFramePr>
          <p:nvPr>
            <p:extLst>
              <p:ext uri="{D42A27DB-BD31-4B8C-83A1-F6EECF244321}">
                <p14:modId xmlns:p14="http://schemas.microsoft.com/office/powerpoint/2010/main" val="1403601696"/>
              </p:ext>
            </p:extLst>
          </p:nvPr>
        </p:nvGraphicFramePr>
        <p:xfrm>
          <a:off x="1981200" y="1524001"/>
          <a:ext cx="4267200" cy="4629866"/>
        </p:xfrm>
        <a:graphic>
          <a:graphicData uri="http://schemas.openxmlformats.org/drawingml/2006/table">
            <a:tbl>
              <a:tblPr firstRow="1" firstCol="1" lastRow="1" lastCol="1" bandRow="1" bandCol="1"/>
              <a:tblGrid>
                <a:gridCol w="2903345">
                  <a:extLst>
                    <a:ext uri="{9D8B030D-6E8A-4147-A177-3AD203B41FA5}">
                      <a16:colId xmlns:a16="http://schemas.microsoft.com/office/drawing/2014/main" val="2282908817"/>
                    </a:ext>
                  </a:extLst>
                </a:gridCol>
                <a:gridCol w="1363855">
                  <a:extLst>
                    <a:ext uri="{9D8B030D-6E8A-4147-A177-3AD203B41FA5}">
                      <a16:colId xmlns:a16="http://schemas.microsoft.com/office/drawing/2014/main" val="325996850"/>
                    </a:ext>
                  </a:extLst>
                </a:gridCol>
              </a:tblGrid>
              <a:tr h="347871">
                <a:tc gridSpan="2">
                  <a:txBody>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600" dirty="0">
                          <a:effectLst/>
                          <a:latin typeface="Calibri" panose="020F0502020204030204" pitchFamily="34" charset="0"/>
                          <a:ea typeface="Calibri" panose="020F0502020204030204" pitchFamily="34" charset="0"/>
                          <a:cs typeface="Calibri" panose="020F0502020204030204" pitchFamily="34" charset="0"/>
                        </a:rPr>
                        <a:t> </a:t>
                      </a:r>
                    </a:p>
                    <a:p>
                      <a:pPr marL="153670" marR="0">
                        <a:spcBef>
                          <a:spcPts val="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3452988237"/>
                  </a:ext>
                </a:extLst>
              </a:tr>
              <a:tr h="144158">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County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500" b="1" dirty="0">
                          <a:effectLst/>
                          <a:latin typeface="Verdana" panose="020B0604030504040204" pitchFamily="34" charset="0"/>
                          <a:ea typeface="Calibri" panose="020F0502020204030204" pitchFamily="34" charset="0"/>
                          <a:cs typeface="Calibri" panose="020F0502020204030204" pitchFamily="34" charset="0"/>
                        </a:rPr>
                        <a:t>Value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2835950201"/>
                  </a:ext>
                </a:extLst>
              </a:tr>
              <a:tr h="135126">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Jefferson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666985203"/>
                  </a:ext>
                </a:extLst>
              </a:tr>
              <a:tr h="135126">
                <a:tc>
                  <a:txBody>
                    <a:bodyPr/>
                    <a:lstStyle/>
                    <a:p>
                      <a:pPr marL="42545" marR="0">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Jefferson Davis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46797700"/>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Jones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872979409"/>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Kemper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0564120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Lafayette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315342285"/>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Lamar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17.4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432376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Lauderdale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01050176"/>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Lawrence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18.8</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132951175"/>
                  </a:ext>
                </a:extLst>
              </a:tr>
              <a:tr h="133736">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Leake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643720066"/>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08665201"/>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Leflore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68221019"/>
                  </a:ext>
                </a:extLst>
              </a:tr>
              <a:tr h="132694">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Lincoln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23.5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4902546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Lowndes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25.4</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94915486"/>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Madison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12.7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36792347"/>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Marion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28.2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262698654"/>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Marshall</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080087867"/>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Monroe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57309820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Montgomery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31.1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00268114"/>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Neshoba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24.1</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744167025"/>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Newton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18.6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439722958"/>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Noxubee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34.6</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330152382"/>
                  </a:ext>
                </a:extLst>
              </a:tr>
              <a:tr h="132694">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Oktibbeha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33.7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08602901"/>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Panola</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25.3</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111172033"/>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Pearl River</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22.2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934440653"/>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Perry</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21.0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99463059"/>
                  </a:ext>
                </a:extLst>
              </a:tr>
              <a:tr h="133389">
                <a:tc>
                  <a:txBody>
                    <a:bodyPr/>
                    <a:lstStyle/>
                    <a:p>
                      <a:pPr marL="42545" marR="0">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Pike</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27.5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83938577"/>
                  </a:ext>
                </a:extLst>
              </a:tr>
              <a:tr h="133736">
                <a:tc>
                  <a:txBody>
                    <a:bodyPr/>
                    <a:lstStyle/>
                    <a:p>
                      <a:pPr marL="42545" marR="0">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Pontotoc</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5"/>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14.0</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04379644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Prentiss</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24.2</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54385127"/>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Quitman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40.7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865024148"/>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Rankin</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11.5</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764090320"/>
                  </a:ext>
                </a:extLst>
              </a:tr>
              <a:tr h="133389">
                <a:tc>
                  <a:txBody>
                    <a:bodyPr/>
                    <a:lstStyle/>
                    <a:p>
                      <a:pPr marL="42545" marR="0">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Scott</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500" dirty="0">
                          <a:effectLst/>
                          <a:latin typeface="Verdana" panose="020B0604030504040204" pitchFamily="34" charset="0"/>
                          <a:ea typeface="Calibri" panose="020F0502020204030204" pitchFamily="34" charset="0"/>
                          <a:cs typeface="Calibri" panose="020F0502020204030204" pitchFamily="34" charset="0"/>
                        </a:rPr>
                        <a:t>24.7</a:t>
                      </a: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869315352"/>
                  </a:ext>
                </a:extLst>
              </a:tr>
            </a:tbl>
          </a:graphicData>
        </a:graphic>
      </p:graphicFrame>
    </p:spTree>
    <p:extLst>
      <p:ext uri="{BB962C8B-B14F-4D97-AF65-F5344CB8AC3E}">
        <p14:creationId xmlns:p14="http://schemas.microsoft.com/office/powerpoint/2010/main" val="20342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4229100"/>
          </a:xfrm>
        </p:spPr>
        <p:txBody>
          <a:bodyPr>
            <a:normAutofit/>
          </a:bodyPr>
          <a:lstStyle/>
          <a:p>
            <a:pPr marL="45720" indent="0" eaLnBrk="1" fontAlgn="auto" hangingPunct="1">
              <a:lnSpc>
                <a:spcPct val="150000"/>
              </a:lnSpc>
              <a:spcAft>
                <a:spcPts val="0"/>
              </a:spcAft>
              <a:buNone/>
              <a:defRPr/>
            </a:pPr>
            <a:r>
              <a:rPr lang="en-US" sz="10400" b="1" dirty="0">
                <a:solidFill>
                  <a:schemeClr val="tx1"/>
                </a:solidFill>
              </a:rPr>
              <a:t> </a:t>
            </a: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a:xfrm>
            <a:off x="381000" y="355600"/>
            <a:ext cx="8382000" cy="936999"/>
          </a:xfrm>
        </p:spPr>
        <p:txBody>
          <a:bodyPr/>
          <a:lstStyle/>
          <a:p>
            <a:pPr eaLnBrk="1" fontAlgn="auto" hangingPunct="1">
              <a:spcAft>
                <a:spcPts val="0"/>
              </a:spcAft>
              <a:defRPr/>
            </a:pPr>
            <a:r>
              <a:rPr lang="en-US" dirty="0">
                <a:solidFill>
                  <a:schemeClr val="tx1"/>
                </a:solidFill>
              </a:rPr>
              <a:t>    MISSISSIPPI POVERTY BY COUNTIES</a:t>
            </a:r>
          </a:p>
        </p:txBody>
      </p:sp>
      <p:sp>
        <p:nvSpPr>
          <p:cNvPr id="5" name="Rectangle 4"/>
          <p:cNvSpPr/>
          <p:nvPr/>
        </p:nvSpPr>
        <p:spPr>
          <a:xfrm flipV="1">
            <a:off x="0" y="695325"/>
            <a:ext cx="1066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85E67B63-B201-4255-BF20-67366B650CA7}"/>
              </a:ext>
            </a:extLst>
          </p:cNvPr>
          <p:cNvGraphicFramePr>
            <a:graphicFrameLocks noGrp="1"/>
          </p:cNvGraphicFramePr>
          <p:nvPr>
            <p:extLst>
              <p:ext uri="{D42A27DB-BD31-4B8C-83A1-F6EECF244321}">
                <p14:modId xmlns:p14="http://schemas.microsoft.com/office/powerpoint/2010/main" val="633716845"/>
              </p:ext>
            </p:extLst>
          </p:nvPr>
        </p:nvGraphicFramePr>
        <p:xfrm>
          <a:off x="2438400" y="1219201"/>
          <a:ext cx="4114799" cy="4800599"/>
        </p:xfrm>
        <a:graphic>
          <a:graphicData uri="http://schemas.openxmlformats.org/drawingml/2006/table">
            <a:tbl>
              <a:tblPr firstRow="1" firstCol="1" lastRow="1" lastCol="1" bandRow="1" bandCol="1"/>
              <a:tblGrid>
                <a:gridCol w="2799654">
                  <a:extLst>
                    <a:ext uri="{9D8B030D-6E8A-4147-A177-3AD203B41FA5}">
                      <a16:colId xmlns:a16="http://schemas.microsoft.com/office/drawing/2014/main" val="42608058"/>
                    </a:ext>
                  </a:extLst>
                </a:gridCol>
                <a:gridCol w="1315145">
                  <a:extLst>
                    <a:ext uri="{9D8B030D-6E8A-4147-A177-3AD203B41FA5}">
                      <a16:colId xmlns:a16="http://schemas.microsoft.com/office/drawing/2014/main" val="771781889"/>
                    </a:ext>
                  </a:extLst>
                </a:gridCol>
              </a:tblGrid>
              <a:tr h="448664">
                <a:tc gridSpan="2">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1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153670" marR="0">
                        <a:spcBef>
                          <a:spcPts val="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Persons below poverty level, percent, 2009-2013 - (Percent)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hMerge="1">
                  <a:txBody>
                    <a:bodyPr/>
                    <a:lstStyle/>
                    <a:p>
                      <a:endParaRPr lang="en-US"/>
                    </a:p>
                  </a:txBody>
                  <a:tcPr/>
                </a:tc>
                <a:extLst>
                  <a:ext uri="{0D108BD9-81ED-4DB2-BD59-A6C34878D82A}">
                    <a16:rowId xmlns:a16="http://schemas.microsoft.com/office/drawing/2014/main" val="574086792"/>
                  </a:ext>
                </a:extLst>
              </a:tr>
              <a:tr h="222722">
                <a:tc>
                  <a:txBody>
                    <a:bodyPr/>
                    <a:lstStyle/>
                    <a:p>
                      <a:pPr marL="46990" marR="0">
                        <a:spcBef>
                          <a:spcPts val="535"/>
                        </a:spcBef>
                        <a:spcAft>
                          <a:spcPts val="0"/>
                        </a:spcAft>
                      </a:pPr>
                      <a:r>
                        <a:rPr lang="en-US" sz="700" b="1" dirty="0">
                          <a:effectLst/>
                          <a:latin typeface="Verdana" panose="020B0604030504040204" pitchFamily="34" charset="0"/>
                          <a:ea typeface="Calibri" panose="020F0502020204030204" pitchFamily="34" charset="0"/>
                          <a:cs typeface="Calibri" panose="020F0502020204030204" pitchFamily="34" charset="0"/>
                        </a:rPr>
                        <a:t>County</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tc>
                  <a:txBody>
                    <a:bodyPr/>
                    <a:lstStyle/>
                    <a:p>
                      <a:pPr marL="46990" marR="0">
                        <a:spcBef>
                          <a:spcPts val="535"/>
                        </a:spcBef>
                        <a:spcAft>
                          <a:spcPts val="0"/>
                        </a:spcAft>
                      </a:pPr>
                      <a:r>
                        <a:rPr lang="en-US" sz="700" b="1" dirty="0">
                          <a:effectLst/>
                          <a:latin typeface="Verdana" panose="020B0604030504040204" pitchFamily="34" charset="0"/>
                          <a:ea typeface="Calibri" panose="020F0502020204030204" pitchFamily="34" charset="0"/>
                          <a:cs typeface="Calibri" panose="020F0502020204030204" pitchFamily="34" charset="0"/>
                        </a:rPr>
                        <a:t>Value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solidFill>
                      <a:srgbClr val="E8EDF4"/>
                    </a:solidFill>
                  </a:tcPr>
                </a:tc>
                <a:extLst>
                  <a:ext uri="{0D108BD9-81ED-4DB2-BD59-A6C34878D82A}">
                    <a16:rowId xmlns:a16="http://schemas.microsoft.com/office/drawing/2014/main" val="3007724161"/>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Sharkey</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31.2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a:noFill/>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87208318"/>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Simpson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22.6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98234739"/>
                  </a:ext>
                </a:extLst>
              </a:tr>
              <a:tr h="208768">
                <a:tc>
                  <a:txBody>
                    <a:bodyPr/>
                    <a:lstStyle/>
                    <a:p>
                      <a:pPr marL="42545" marR="0">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Smith</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45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23.6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785113162"/>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Stone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18.0</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028757807"/>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Sunflower</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36.1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448800769"/>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Tallahatchie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30.2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20275201"/>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Tate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18.5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48897122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Tippah</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25.5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457986497"/>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Tishomingo</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17.6</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4257512324"/>
                  </a:ext>
                </a:extLst>
              </a:tr>
              <a:tr h="206622">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Tunica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30.3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41926571"/>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Union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23.5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12144052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Walthall</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25.3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091714960"/>
                  </a:ext>
                </a:extLst>
              </a:tr>
              <a:tr h="205012">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Warren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24.4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33390965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Washington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37.3</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602018922"/>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Wayne</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28.4</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60130086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Webster</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24.9</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519197546"/>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Wilkinson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27.8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120137525"/>
                  </a:ext>
                </a:extLst>
              </a:tr>
              <a:tr h="206085">
                <a:tc>
                  <a:txBody>
                    <a:bodyPr/>
                    <a:lstStyle/>
                    <a:p>
                      <a:pPr marL="42545" marR="0">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Winston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9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29.8</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192030285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Yalobusha</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22.2</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3551421584"/>
                  </a:ext>
                </a:extLst>
              </a:tr>
              <a:tr h="206085">
                <a:tc>
                  <a:txBody>
                    <a:bodyPr/>
                    <a:lstStyle/>
                    <a:p>
                      <a:pPr marL="42545" marR="0">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Yazoo</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tc>
                  <a:txBody>
                    <a:bodyPr/>
                    <a:lstStyle/>
                    <a:p>
                      <a:pPr marL="0" marR="41910" algn="r">
                        <a:spcBef>
                          <a:spcPts val="380"/>
                        </a:spcBef>
                        <a:spcAft>
                          <a:spcPts val="0"/>
                        </a:spcAft>
                      </a:pPr>
                      <a:r>
                        <a:rPr lang="en-US" sz="700" dirty="0">
                          <a:effectLst/>
                          <a:latin typeface="Verdana" panose="020B0604030504040204" pitchFamily="34" charset="0"/>
                          <a:ea typeface="Calibri" panose="020F0502020204030204" pitchFamily="34" charset="0"/>
                          <a:cs typeface="Calibri" panose="020F0502020204030204" pitchFamily="34" charset="0"/>
                        </a:rPr>
                        <a:t>35.5</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E8EDF4"/>
                      </a:solidFill>
                      <a:prstDash val="solid"/>
                      <a:round/>
                      <a:headEnd type="none" w="med" len="med"/>
                      <a:tailEnd type="none" w="med" len="med"/>
                    </a:lnL>
                    <a:lnR w="12700" cap="flat" cmpd="sng" algn="ctr">
                      <a:solidFill>
                        <a:srgbClr val="E8EDF4"/>
                      </a:solidFill>
                      <a:prstDash val="solid"/>
                      <a:round/>
                      <a:headEnd type="none" w="med" len="med"/>
                      <a:tailEnd type="none" w="med" len="med"/>
                    </a:lnR>
                    <a:lnT w="12700" cap="flat" cmpd="sng" algn="ctr">
                      <a:solidFill>
                        <a:srgbClr val="E8EDF4"/>
                      </a:solidFill>
                      <a:prstDash val="solid"/>
                      <a:round/>
                      <a:headEnd type="none" w="med" len="med"/>
                      <a:tailEnd type="none" w="med" len="med"/>
                    </a:lnT>
                    <a:lnB w="12700" cap="flat" cmpd="sng" algn="ctr">
                      <a:solidFill>
                        <a:srgbClr val="E8EDF4"/>
                      </a:solidFill>
                      <a:prstDash val="solid"/>
                      <a:round/>
                      <a:headEnd type="none" w="med" len="med"/>
                      <a:tailEnd type="none" w="med" len="med"/>
                    </a:lnB>
                  </a:tcPr>
                </a:tc>
                <a:extLst>
                  <a:ext uri="{0D108BD9-81ED-4DB2-BD59-A6C34878D82A}">
                    <a16:rowId xmlns:a16="http://schemas.microsoft.com/office/drawing/2014/main" val="2374935893"/>
                  </a:ext>
                </a:extLst>
              </a:tr>
            </a:tbl>
          </a:graphicData>
        </a:graphic>
      </p:graphicFrame>
    </p:spTree>
    <p:extLst>
      <p:ext uri="{BB962C8B-B14F-4D97-AF65-F5344CB8AC3E}">
        <p14:creationId xmlns:p14="http://schemas.microsoft.com/office/powerpoint/2010/main" val="41357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HOME &amp; HTF REGULATIONS/</a:t>
            </a: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CROSS-CUTTING REQUIREMENTS</a:t>
            </a: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9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07400" cy="4800600"/>
          </a:xfrm>
        </p:spPr>
        <p:txBody>
          <a:bodyPr>
            <a:normAutofit fontScale="40000" lnSpcReduction="20000"/>
          </a:bodyPr>
          <a:lstStyle/>
          <a:p>
            <a:pPr marL="788670" indent="-742950" eaLnBrk="1" fontAlgn="auto" hangingPunct="1">
              <a:lnSpc>
                <a:spcPct val="150000"/>
              </a:lnSpc>
              <a:spcAft>
                <a:spcPts val="0"/>
              </a:spcAft>
              <a:buFont typeface="Wingdings" panose="05000000000000000000" pitchFamily="2" charset="2"/>
              <a:buChar char="q"/>
              <a:defRPr/>
            </a:pPr>
            <a:endParaRPr lang="en-US" sz="4800" b="1" dirty="0">
              <a:solidFill>
                <a:srgbClr val="263746"/>
              </a:solidFill>
            </a:endParaRPr>
          </a:p>
          <a:p>
            <a:pPr marL="788670" indent="-742950" eaLnBrk="1" fontAlgn="auto" hangingPunct="1">
              <a:lnSpc>
                <a:spcPct val="150000"/>
              </a:lnSpc>
              <a:spcAft>
                <a:spcPts val="0"/>
              </a:spcAft>
              <a:buFont typeface="Wingdings" panose="05000000000000000000" pitchFamily="2" charset="2"/>
              <a:buChar char="q"/>
              <a:defRPr/>
            </a:pPr>
            <a:r>
              <a:rPr lang="en-US" sz="4800" dirty="0">
                <a:solidFill>
                  <a:schemeClr val="tx1"/>
                </a:solidFill>
                <a:latin typeface="+mj-lt"/>
              </a:rPr>
              <a:t>PROVIDE GUIDANCE IN THE DEVELOPMENT OF APPLICATIONS</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ENSURE REGULATORY AND PROGRAMMATIC COMPLIANCE</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DISTRIBUTE FUNDING ACCORDING TO THE METHOD OF DISTRIBUTION</a:t>
            </a:r>
            <a:r>
              <a:rPr lang="en-US" sz="4800" spc="0" dirty="0">
                <a:solidFill>
                  <a:prstClr val="black"/>
                </a:solidFill>
              </a:rPr>
              <a:t> </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ACHIEVE THE GREATEST RETURN BY COMBINING HOME &amp; HTF WITH OTHER SOURCES TO PRODUCE AND PRESERVE AFFORDABLE HOUSING.  </a:t>
            </a:r>
          </a:p>
          <a:p>
            <a:pPr marL="788670" indent="-742950" eaLnBrk="1" fontAlgn="auto" hangingPunct="1">
              <a:lnSpc>
                <a:spcPct val="150000"/>
              </a:lnSpc>
              <a:spcAft>
                <a:spcPts val="0"/>
              </a:spcAft>
              <a:buFont typeface="Wingdings" panose="05000000000000000000" pitchFamily="2" charset="2"/>
              <a:buChar char="q"/>
              <a:defRPr/>
            </a:pPr>
            <a:r>
              <a:rPr lang="en-US" sz="4800" spc="0" dirty="0">
                <a:solidFill>
                  <a:prstClr val="black"/>
                </a:solidFill>
                <a:latin typeface="+mj-lt"/>
              </a:rPr>
              <a:t>ENSURE THAT SUB-RECIPIENTS AFFIRMATIVELY FURTHER FAIR HOUSING</a:t>
            </a:r>
          </a:p>
          <a:p>
            <a:pPr marL="788670" indent="-742950" eaLnBrk="1" fontAlgn="auto" hangingPunct="1">
              <a:lnSpc>
                <a:spcPct val="150000"/>
              </a:lnSpc>
              <a:spcAft>
                <a:spcPts val="0"/>
              </a:spcAft>
              <a:buFont typeface="Wingdings" panose="05000000000000000000" pitchFamily="2" charset="2"/>
              <a:buChar char="q"/>
              <a:defRPr/>
            </a:pPr>
            <a:r>
              <a:rPr lang="en-US" sz="4800" dirty="0">
                <a:solidFill>
                  <a:schemeClr val="tx1"/>
                </a:solidFill>
                <a:latin typeface="+mj-lt"/>
              </a:rPr>
              <a:t>DEVELOP AND IMPLEMENT AFFORDABLE HOUSING TAILORED TO LOCAL NEEDS AND PRIORITIES</a:t>
            </a:r>
          </a:p>
          <a:p>
            <a:pPr marL="788670" indent="-742950" eaLnBrk="1" fontAlgn="auto" hangingPunct="1">
              <a:lnSpc>
                <a:spcPct val="150000"/>
              </a:lnSpc>
              <a:spcAft>
                <a:spcPts val="0"/>
              </a:spcAft>
              <a:buFont typeface="+mj-lt"/>
              <a:buAutoNum type="arabicParenR"/>
              <a:defRPr/>
            </a:pPr>
            <a:endParaRPr lang="en-US" sz="4800" dirty="0">
              <a:solidFill>
                <a:srgbClr val="263746"/>
              </a:solidFill>
              <a:latin typeface="+mj-lt"/>
            </a:endParaRPr>
          </a:p>
          <a:p>
            <a:pPr marL="274320" eaLnBrk="1" fontAlgn="auto" hangingPunct="1">
              <a:lnSpc>
                <a:spcPct val="150000"/>
              </a:lnSpc>
              <a:spcAft>
                <a:spcPts val="0"/>
              </a:spcAft>
              <a:buBlip>
                <a:blip r:embed="rId3"/>
              </a:buBlip>
              <a:defRPr/>
            </a:pPr>
            <a:endParaRPr lang="en-US" sz="3300" dirty="0">
              <a:solidFill>
                <a:srgbClr val="263746"/>
              </a:solidFill>
              <a:latin typeface="+mj-lt"/>
            </a:endParaRPr>
          </a:p>
        </p:txBody>
      </p:sp>
      <p:sp>
        <p:nvSpPr>
          <p:cNvPr id="3" name="Title 2"/>
          <p:cNvSpPr>
            <a:spLocks noGrp="1"/>
          </p:cNvSpPr>
          <p:nvPr>
            <p:ph type="title"/>
          </p:nvPr>
        </p:nvSpPr>
        <p:spPr>
          <a:xfrm>
            <a:off x="814388" y="387350"/>
            <a:ext cx="8253412" cy="755650"/>
          </a:xfrm>
        </p:spPr>
        <p:txBody>
          <a:bodyPr/>
          <a:lstStyle/>
          <a:p>
            <a:pPr eaLnBrk="1" fontAlgn="auto" hangingPunct="1">
              <a:spcAft>
                <a:spcPts val="0"/>
              </a:spcAft>
              <a:defRPr/>
            </a:pPr>
            <a:r>
              <a:rPr lang="en-US" sz="2000" b="1" dirty="0">
                <a:solidFill>
                  <a:schemeClr val="accent1"/>
                </a:solidFill>
              </a:rPr>
              <a:t>HOME/HTF Application</a:t>
            </a:r>
            <a:br>
              <a:rPr lang="en-US" sz="2000" b="1" dirty="0">
                <a:solidFill>
                  <a:schemeClr val="accent1"/>
                </a:solidFill>
              </a:rPr>
            </a:br>
            <a:r>
              <a:rPr lang="en-US" sz="2000" b="1" dirty="0">
                <a:solidFill>
                  <a:schemeClr val="accent1"/>
                </a:solidFill>
              </a:rPr>
              <a:t>Workshop Goals &amp; objectives </a:t>
            </a:r>
          </a:p>
        </p:txBody>
      </p:sp>
      <p:sp>
        <p:nvSpPr>
          <p:cNvPr id="6" name="Rectangle 5"/>
          <p:cNvSpPr/>
          <p:nvPr/>
        </p:nvSpPr>
        <p:spPr>
          <a:xfrm>
            <a:off x="0" y="7620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8" y="5638800"/>
            <a:ext cx="1831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64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ffectLst>
            <a:glow rad="101600">
              <a:schemeClr val="accent1">
                <a:satMod val="175000"/>
                <a:alpha val="40000"/>
              </a:schemeClr>
            </a:glow>
          </a:effectLst>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24 CFR Part 92/HOME</a:t>
            </a:r>
          </a:p>
          <a:p>
            <a:pPr marL="0" lvl="0" indent="0" algn="ctr" eaLnBrk="1" fontAlgn="auto" hangingPunct="1">
              <a:spcBef>
                <a:spcPct val="0"/>
              </a:spcBef>
              <a:spcAft>
                <a:spcPts val="0"/>
              </a:spcAft>
              <a:buClrTx/>
              <a:buNone/>
              <a:defRPr/>
            </a:pPr>
            <a:endParaRPr lang="en-US" sz="4000" spc="0" dirty="0">
              <a:solidFill>
                <a:srgbClr val="263746"/>
              </a:solidFill>
              <a:latin typeface="Franklin Gothic Demi Cond" panose="020B0706030402020204" pitchFamily="34" charset="0"/>
              <a:cs typeface="Arial" panose="020B0604020202020204" pitchFamily="34" charset="0"/>
            </a:endParaRPr>
          </a:p>
          <a:p>
            <a:pPr marL="0" lvl="0" indent="0" algn="ctr" eaLnBrk="1" fontAlgn="auto" hangingPunct="1">
              <a:spcBef>
                <a:spcPct val="0"/>
              </a:spcBef>
              <a:spcAft>
                <a:spcPts val="0"/>
              </a:spcAft>
              <a:buClrTx/>
              <a:buNone/>
              <a:defRPr/>
            </a:pPr>
            <a:r>
              <a:rPr lang="en-US" sz="4000" spc="0" dirty="0">
                <a:solidFill>
                  <a:srgbClr val="263746"/>
                </a:solidFill>
                <a:latin typeface="Franklin Gothic Demi Cond" panose="020B0706030402020204" pitchFamily="34" charset="0"/>
                <a:cs typeface="Arial" panose="020B0604020202020204" pitchFamily="34" charset="0"/>
              </a:rPr>
              <a:t>24 CFR Part 93/HTF </a:t>
            </a:r>
          </a:p>
          <a:p>
            <a:pPr marL="0" lvl="0" indent="0" algn="ctr" eaLnBrk="1" fontAlgn="auto" hangingPunct="1">
              <a:spcBef>
                <a:spcPct val="0"/>
              </a:spcBef>
              <a:spcAft>
                <a:spcPts val="0"/>
              </a:spcAft>
              <a:buClrTx/>
              <a:buNone/>
              <a:defRPr/>
            </a:pP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94309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0" lvl="0" indent="0" algn="ctr" eaLnBrk="1" fontAlgn="auto" hangingPunct="1">
              <a:spcBef>
                <a:spcPct val="0"/>
              </a:spcBef>
              <a:spcAft>
                <a:spcPts val="0"/>
              </a:spcAft>
              <a:buClrTx/>
              <a:buNone/>
              <a:defRPr/>
            </a:pPr>
            <a:r>
              <a:rPr lang="en-US" sz="4000" b="1" spc="0" dirty="0">
                <a:solidFill>
                  <a:srgbClr val="008A43"/>
                </a:solidFill>
                <a:latin typeface="Franklin Gothic Medium" panose="020B0603020102020204" pitchFamily="34" charset="0"/>
                <a:cs typeface="Arial" panose="020B0604020202020204" pitchFamily="34" charset="0"/>
              </a:rPr>
              <a:t>FAIR HOUSING ACT</a:t>
            </a:r>
            <a:endParaRPr lang="en-US" sz="4000" spc="0" dirty="0">
              <a:solidFill>
                <a:prstClr val="black"/>
              </a:solidFill>
              <a:latin typeface="Franklin Gothic Medium" panose="020B0603020102020204" pitchFamily="34" charset="0"/>
              <a:cs typeface="Arial" panose="020B06040202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3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panose="020B0703020102020204" pitchFamily="34" charset="0"/>
            </a:endParaRP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Prohibits discrimination in housing related activities and transactions.</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Ensure persons without regard to race, color, ethnicity, religion, sex, age, national origin, familial status, or disability how to obtain access to facilities, &amp; assistance.</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Impose a duty to affirmatively further fair housing</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HUD oversees, administers, and enforces the federal Fair Housing Act.</a:t>
            </a:r>
          </a:p>
          <a:p>
            <a:pPr marL="388620" indent="-342900" eaLnBrk="1" fontAlgn="auto" hangingPunct="1">
              <a:spcAft>
                <a:spcPts val="0"/>
              </a:spcAft>
              <a:buFont typeface="Wingdings" panose="05000000000000000000" pitchFamily="2" charset="2"/>
              <a:buChar char="§"/>
              <a:defRPr/>
            </a:pPr>
            <a:r>
              <a:rPr lang="en-US" dirty="0">
                <a:solidFill>
                  <a:srgbClr val="263746"/>
                </a:solidFill>
                <a:latin typeface="Franklin Gothic Demi" panose="020B0703020102020204" pitchFamily="34" charset="0"/>
              </a:rPr>
              <a:t>As a requirement for participating in HUD’s housing and community development programs, agencies receiving federal funding shall utilize affirmative marketing procedures to ensure non discrimination in housing or service directly or indirectly.</a:t>
            </a: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panose="020B07030201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388620" indent="-342900" eaLnBrk="1" fontAlgn="auto" hangingPunct="1">
              <a:spcAft>
                <a:spcPts val="0"/>
              </a:spcAft>
              <a:buFont typeface="Wingdings" panose="05000000000000000000" pitchFamily="2" charset="2"/>
              <a:buChar char="§"/>
              <a:defRPr/>
            </a:pPr>
            <a:endParaRPr lang="en-US" dirty="0">
              <a:solidFill>
                <a:srgbClr val="263746"/>
              </a:solidFill>
              <a:latin typeface="Franklin Gothic Demi Cond" panose="020B07060304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914400"/>
            <a:ext cx="2286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Fair housing ACT</a:t>
            </a:r>
            <a:endParaRPr lang="en-US" sz="4000" dirty="0"/>
          </a:p>
        </p:txBody>
      </p:sp>
      <p:pic>
        <p:nvPicPr>
          <p:cNvPr id="440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35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400" cy="4602163"/>
          </a:xfrm>
        </p:spPr>
        <p:txBody>
          <a:bodyPr>
            <a:normAutofit fontScale="92500" lnSpcReduction="10000"/>
          </a:bodyPr>
          <a:lstStyle/>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Outreach to minority publications and communities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use of Minority/Women Owned Businesses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providing supportive services to beneficiaries </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Implement strategies for asset and wealth building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Incentives for addressing lack of housing for homelessness and serious mental ill populations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Inform public of actions/activities to Affirmatively Further Fair Housing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panose="020B0703020102020204" pitchFamily="34" charset="0"/>
              </a:rPr>
              <a:t>Conduct workshops throughout the state, especially in minority and low-income communities</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19050" y="914400"/>
            <a:ext cx="1276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b="1" dirty="0">
                <a:solidFill>
                  <a:schemeClr val="accent1"/>
                </a:solidFill>
              </a:rPr>
              <a:t>Connecting activities to affh</a:t>
            </a:r>
            <a:endParaRPr lang="en-US" dirty="0"/>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61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524001"/>
            <a:ext cx="8280400" cy="3505199"/>
          </a:xfrm>
        </p:spPr>
        <p:txBody>
          <a:bodyPr>
            <a:normAutofit/>
          </a:bodyPr>
          <a:lstStyle/>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Affirmative Furthering Fair Housing by encouraging development in high opportunity areas.  </a:t>
            </a:r>
          </a:p>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Areas which will give the ELI and VLI  populations accessibility to services, jobs, transportation, better school system and amenities.  </a:t>
            </a:r>
          </a:p>
          <a:p>
            <a:pPr marL="274320" eaLnBrk="1" fontAlgn="auto" hangingPunct="1">
              <a:lnSpc>
                <a:spcPct val="150000"/>
              </a:lnSpc>
              <a:spcAft>
                <a:spcPts val="0"/>
              </a:spcAft>
              <a:buBlip>
                <a:blip r:embed="rId3"/>
              </a:buBlip>
              <a:defRPr/>
            </a:pPr>
            <a:r>
              <a:rPr lang="en-US" dirty="0">
                <a:solidFill>
                  <a:srgbClr val="263746"/>
                </a:solidFill>
                <a:latin typeface="Franklin Gothic Demi Cond" panose="020B0706030402020204" pitchFamily="34" charset="0"/>
              </a:rPr>
              <a:t>Developers are strongly encouraged and will be given preference.</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19050" y="914400"/>
            <a:ext cx="10477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950FCD8-BC96-4227-AE9E-6CBE580FAA8E}"/>
              </a:ext>
            </a:extLst>
          </p:cNvPr>
          <p:cNvPicPr>
            <a:picLocks noChangeAspect="1"/>
          </p:cNvPicPr>
          <p:nvPr/>
        </p:nvPicPr>
        <p:blipFill>
          <a:blip r:embed="rId5"/>
          <a:stretch>
            <a:fillRect/>
          </a:stretch>
        </p:blipFill>
        <p:spPr>
          <a:xfrm>
            <a:off x="874423" y="737058"/>
            <a:ext cx="8080955" cy="749873"/>
          </a:xfrm>
          <a:prstGeom prst="rect">
            <a:avLst/>
          </a:prstGeom>
        </p:spPr>
      </p:pic>
    </p:spTree>
    <p:extLst>
      <p:ext uri="{BB962C8B-B14F-4D97-AF65-F5344CB8AC3E}">
        <p14:creationId xmlns:p14="http://schemas.microsoft.com/office/powerpoint/2010/main" val="318513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8000" y="1139825"/>
          <a:ext cx="8407400" cy="4575174"/>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683000">
                  <a:extLst>
                    <a:ext uri="{9D8B030D-6E8A-4147-A177-3AD203B41FA5}">
                      <a16:colId xmlns:a16="http://schemas.microsoft.com/office/drawing/2014/main" val="20001"/>
                    </a:ext>
                  </a:extLst>
                </a:gridCol>
              </a:tblGrid>
              <a:tr h="1933062">
                <a:tc>
                  <a:txBody>
                    <a:bodyPr/>
                    <a:lstStyle/>
                    <a:p>
                      <a:pPr algn="ctr"/>
                      <a:r>
                        <a:rPr lang="en-US" sz="1800" dirty="0"/>
                        <a:t>Office of Fair Housing</a:t>
                      </a:r>
                      <a:r>
                        <a:rPr lang="en-US" sz="1800" baseline="0" dirty="0"/>
                        <a:t> &amp; Equal Opportunity</a:t>
                      </a:r>
                      <a:endParaRPr lang="en-US" sz="1800" dirty="0"/>
                    </a:p>
                  </a:txBody>
                  <a:tcPr marT="45731" marB="45731"/>
                </a:tc>
                <a:tc>
                  <a:txBody>
                    <a:bodyPr/>
                    <a:lstStyle/>
                    <a:p>
                      <a:pPr algn="ctr"/>
                      <a:r>
                        <a:rPr lang="en-US" sz="1800" dirty="0"/>
                        <a:t>Atlanta Regional Office</a:t>
                      </a:r>
                    </a:p>
                  </a:txBody>
                  <a:tcPr marT="45731" marB="45731"/>
                </a:tc>
                <a:extLst>
                  <a:ext uri="{0D108BD9-81ED-4DB2-BD59-A6C34878D82A}">
                    <a16:rowId xmlns:a16="http://schemas.microsoft.com/office/drawing/2014/main" val="10000"/>
                  </a:ext>
                </a:extLst>
              </a:tr>
              <a:tr h="579255">
                <a:tc>
                  <a:txBody>
                    <a:bodyPr/>
                    <a:lstStyle/>
                    <a:p>
                      <a:r>
                        <a:rPr lang="en-US" sz="1600" dirty="0"/>
                        <a:t>Department</a:t>
                      </a:r>
                      <a:r>
                        <a:rPr lang="en-US" sz="1600" baseline="0" dirty="0"/>
                        <a:t> of Housing &amp; Urban Development</a:t>
                      </a:r>
                      <a:endParaRPr lang="en-US" sz="1600" dirty="0"/>
                    </a:p>
                  </a:txBody>
                  <a:tcPr marT="45731" marB="45731"/>
                </a:tc>
                <a:tc>
                  <a:txBody>
                    <a:bodyPr/>
                    <a:lstStyle/>
                    <a:p>
                      <a:r>
                        <a:rPr lang="en-US" sz="1600" dirty="0"/>
                        <a:t>U. S.</a:t>
                      </a:r>
                      <a:r>
                        <a:rPr lang="en-US" sz="1600" baseline="0" dirty="0"/>
                        <a:t> Department of Housing and Urban Development Southeast Office</a:t>
                      </a:r>
                      <a:endParaRPr lang="en-US" sz="1600" dirty="0"/>
                    </a:p>
                  </a:txBody>
                  <a:tcPr marT="45731" marB="45731"/>
                </a:tc>
                <a:extLst>
                  <a:ext uri="{0D108BD9-81ED-4DB2-BD59-A6C34878D82A}">
                    <a16:rowId xmlns:a16="http://schemas.microsoft.com/office/drawing/2014/main" val="10001"/>
                  </a:ext>
                </a:extLst>
              </a:tr>
              <a:tr h="370926">
                <a:tc>
                  <a:txBody>
                    <a:bodyPr/>
                    <a:lstStyle/>
                    <a:p>
                      <a:r>
                        <a:rPr lang="en-US" sz="1600" dirty="0"/>
                        <a:t>451 Seventh Street SW, Room 5204</a:t>
                      </a:r>
                    </a:p>
                  </a:txBody>
                  <a:tcPr marT="45731" marB="45731"/>
                </a:tc>
                <a:tc>
                  <a:txBody>
                    <a:bodyPr/>
                    <a:lstStyle/>
                    <a:p>
                      <a:r>
                        <a:rPr lang="en-US" sz="1600" dirty="0"/>
                        <a:t>40 Marietta Street</a:t>
                      </a:r>
                    </a:p>
                  </a:txBody>
                  <a:tcPr marT="45731" marB="45731"/>
                </a:tc>
                <a:extLst>
                  <a:ext uri="{0D108BD9-81ED-4DB2-BD59-A6C34878D82A}">
                    <a16:rowId xmlns:a16="http://schemas.microsoft.com/office/drawing/2014/main" val="10002"/>
                  </a:ext>
                </a:extLst>
              </a:tr>
              <a:tr h="370926">
                <a:tc>
                  <a:txBody>
                    <a:bodyPr/>
                    <a:lstStyle/>
                    <a:p>
                      <a:r>
                        <a:rPr lang="en-US" sz="1600" dirty="0"/>
                        <a:t>Washington, DC 20410-2000</a:t>
                      </a:r>
                    </a:p>
                  </a:txBody>
                  <a:tcPr marT="45731" marB="45731"/>
                </a:tc>
                <a:tc>
                  <a:txBody>
                    <a:bodyPr/>
                    <a:lstStyle/>
                    <a:p>
                      <a:r>
                        <a:rPr lang="en-US" sz="1600" dirty="0"/>
                        <a:t>Atlanta, GA 30303</a:t>
                      </a:r>
                    </a:p>
                  </a:txBody>
                  <a:tcPr marT="45731" marB="45731"/>
                </a:tc>
                <a:extLst>
                  <a:ext uri="{0D108BD9-81ED-4DB2-BD59-A6C34878D82A}">
                    <a16:rowId xmlns:a16="http://schemas.microsoft.com/office/drawing/2014/main" val="10003"/>
                  </a:ext>
                </a:extLst>
              </a:tr>
              <a:tr h="370926">
                <a:tc>
                  <a:txBody>
                    <a:bodyPr/>
                    <a:lstStyle/>
                    <a:p>
                      <a:r>
                        <a:rPr lang="en-US" sz="1600" dirty="0"/>
                        <a:t>Telephone:  (202) 708-1112</a:t>
                      </a:r>
                    </a:p>
                  </a:txBody>
                  <a:tcPr marT="45731" marB="45731"/>
                </a:tc>
                <a:tc>
                  <a:txBody>
                    <a:bodyPr/>
                    <a:lstStyle/>
                    <a:p>
                      <a:r>
                        <a:rPr lang="en-US" sz="1600" dirty="0"/>
                        <a:t>Telephone:  (404) 331-5001</a:t>
                      </a:r>
                    </a:p>
                  </a:txBody>
                  <a:tcPr marT="45731" marB="45731"/>
                </a:tc>
                <a:extLst>
                  <a:ext uri="{0D108BD9-81ED-4DB2-BD59-A6C34878D82A}">
                    <a16:rowId xmlns:a16="http://schemas.microsoft.com/office/drawing/2014/main" val="10004"/>
                  </a:ext>
                </a:extLst>
              </a:tr>
              <a:tr h="370926">
                <a:tc>
                  <a:txBody>
                    <a:bodyPr/>
                    <a:lstStyle/>
                    <a:p>
                      <a:r>
                        <a:rPr lang="en-US" sz="1600" dirty="0"/>
                        <a:t>Toll Free:  (800) 669-9777</a:t>
                      </a:r>
                    </a:p>
                  </a:txBody>
                  <a:tcPr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Toll Free:  (800) 225-5342</a:t>
                      </a:r>
                    </a:p>
                  </a:txBody>
                  <a:tcPr marT="45731" marB="45731"/>
                </a:tc>
                <a:extLst>
                  <a:ext uri="{0D108BD9-81ED-4DB2-BD59-A6C34878D82A}">
                    <a16:rowId xmlns:a16="http://schemas.microsoft.com/office/drawing/2014/main" val="10005"/>
                  </a:ext>
                </a:extLst>
              </a:tr>
              <a:tr h="579153">
                <a:tc>
                  <a:txBody>
                    <a:bodyPr/>
                    <a:lstStyle/>
                    <a:p>
                      <a:r>
                        <a:rPr lang="en-US" sz="1600" dirty="0"/>
                        <a:t>Webs</a:t>
                      </a:r>
                      <a:r>
                        <a:rPr lang="en-US" sz="1600" baseline="0" dirty="0"/>
                        <a:t>ite:  </a:t>
                      </a:r>
                      <a:r>
                        <a:rPr lang="en-US" sz="1600" baseline="0" dirty="0">
                          <a:hlinkClick r:id="rId3"/>
                        </a:rPr>
                        <a:t>http://www.HUD.gov/offices/fheo/online-complaint.cfm</a:t>
                      </a:r>
                      <a:endParaRPr lang="en-US" sz="1600" dirty="0"/>
                    </a:p>
                  </a:txBody>
                  <a:tcPr marT="45731" marB="45731"/>
                </a:tc>
                <a:tc>
                  <a:txBody>
                    <a:bodyPr/>
                    <a:lstStyle/>
                    <a:p>
                      <a:r>
                        <a:rPr lang="en-US" sz="1600" dirty="0"/>
                        <a:t>Website:  </a:t>
                      </a:r>
                      <a:r>
                        <a:rPr lang="en-US" sz="1600" dirty="0">
                          <a:hlinkClick r:id="rId4"/>
                        </a:rPr>
                        <a:t>http://www.HUD.gov</a:t>
                      </a:r>
                      <a:endParaRPr lang="en-US" sz="1600" dirty="0"/>
                    </a:p>
                    <a:p>
                      <a:endParaRPr lang="en-US" sz="1600" dirty="0"/>
                    </a:p>
                  </a:txBody>
                  <a:tcPr marT="45731" marB="45731"/>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pPr eaLnBrk="1" fontAlgn="auto" hangingPunct="1">
              <a:spcAft>
                <a:spcPts val="0"/>
              </a:spcAft>
              <a:defRPr/>
            </a:pPr>
            <a:r>
              <a:rPr lang="en-US" dirty="0"/>
              <a:t> </a:t>
            </a:r>
          </a:p>
        </p:txBody>
      </p:sp>
      <p:sp>
        <p:nvSpPr>
          <p:cNvPr id="7" name="Rectangle 6"/>
          <p:cNvSpPr/>
          <p:nvPr/>
        </p:nvSpPr>
        <p:spPr>
          <a:xfrm>
            <a:off x="0" y="609600"/>
            <a:ext cx="1676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1"/>
                </a:solidFill>
              </a:rPr>
              <a:t>housing </a:t>
            </a:r>
            <a:endParaRPr lang="en-US" dirty="0"/>
          </a:p>
        </p:txBody>
      </p:sp>
      <p:sp>
        <p:nvSpPr>
          <p:cNvPr id="8" name="Title 2"/>
          <p:cNvSpPr txBox="1">
            <a:spLocks/>
          </p:cNvSpPr>
          <p:nvPr/>
        </p:nvSpPr>
        <p:spPr>
          <a:xfrm>
            <a:off x="533400" y="508000"/>
            <a:ext cx="8382000" cy="6985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Fair Housing agency contacts</a:t>
            </a:r>
            <a:endParaRPr lang="en-US" sz="2800" dirty="0"/>
          </a:p>
        </p:txBody>
      </p:sp>
      <p:pic>
        <p:nvPicPr>
          <p:cNvPr id="4815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908675"/>
            <a:ext cx="11255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367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CONFLICT OF INTEREST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26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CITIZEN PARTICIPATION</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409700"/>
            <a:ext cx="8390590" cy="3771900"/>
          </a:xfrm>
        </p:spPr>
        <p:txBody>
          <a:bodyPr>
            <a:normAutofit fontScale="25000" lnSpcReduction="20000"/>
          </a:bodyPr>
          <a:lstStyle/>
          <a:p>
            <a:pPr lvl="0"/>
            <a:r>
              <a:rPr lang="en-US" sz="12800" dirty="0">
                <a:solidFill>
                  <a:schemeClr val="tx1"/>
                </a:solidFill>
                <a:latin typeface="+mj-lt"/>
              </a:rPr>
              <a:t>Citizen Participation – Applications must include a public hearing notice, proof of publication, roster and minutes of a Public Hearing announcing participation in the HOME program.</a:t>
            </a:r>
          </a:p>
          <a:p>
            <a:pPr lvl="0"/>
            <a:endParaRPr lang="en-US" sz="6400" dirty="0">
              <a:solidFill>
                <a:schemeClr val="tx1"/>
              </a:solidFill>
              <a:latin typeface="+mj-lt"/>
            </a:endParaRPr>
          </a:p>
          <a:p>
            <a:pPr lvl="0"/>
            <a:endParaRPr lang="en-US" sz="1050" dirty="0">
              <a:solidFill>
                <a:schemeClr val="tx1"/>
              </a:solidFill>
            </a:endParaRPr>
          </a:p>
          <a:p>
            <a:r>
              <a:rPr lang="en-US" sz="8000" dirty="0">
                <a:solidFill>
                  <a:schemeClr val="tx1"/>
                </a:solidFill>
                <a:latin typeface="+mj-lt"/>
              </a:rPr>
              <a:t> </a:t>
            </a:r>
            <a:r>
              <a:rPr lang="en-US" sz="11200" dirty="0">
                <a:solidFill>
                  <a:schemeClr val="tx1"/>
                </a:solidFill>
                <a:latin typeface="+mj-lt"/>
              </a:rPr>
              <a:t>&lt; 14 days or more than 20 days</a:t>
            </a:r>
          </a:p>
          <a:p>
            <a:pPr marL="44450" indent="0">
              <a:buNone/>
            </a:pPr>
            <a:endParaRPr lang="en-US" sz="9600" dirty="0">
              <a:solidFill>
                <a:schemeClr val="tx1"/>
              </a:solidFill>
              <a:latin typeface="+mj-lt"/>
            </a:endParaRPr>
          </a:p>
          <a:p>
            <a:r>
              <a:rPr lang="en-US" sz="11200" dirty="0">
                <a:solidFill>
                  <a:schemeClr val="tx1"/>
                </a:solidFill>
                <a:latin typeface="+mj-lt"/>
              </a:rPr>
              <a:t> 7 days prior to application submission</a:t>
            </a:r>
            <a:endParaRPr lang="en-US" sz="8000" dirty="0">
              <a:solidFill>
                <a:schemeClr val="tx1"/>
              </a:solidFill>
              <a:latin typeface="+mj-lt"/>
            </a:endParaRPr>
          </a:p>
          <a:p>
            <a:pPr marL="44450" indent="0">
              <a:buNone/>
            </a:pPr>
            <a:endParaRPr lang="en-US" sz="6400" dirty="0">
              <a:solidFill>
                <a:schemeClr val="tx1"/>
              </a:solidFill>
              <a:latin typeface="+mj-lt"/>
              <a:ea typeface="Times New Roman" panose="02020603050405020304" pitchFamily="18" charset="0"/>
              <a:cs typeface="Arial" panose="020B0604020202020204" pitchFamily="34" charset="0"/>
            </a:endParaRPr>
          </a:p>
          <a:p>
            <a:pPr marL="44450" lvl="0" indent="0">
              <a:buNone/>
            </a:pPr>
            <a:endParaRPr lang="en-US" sz="8600" dirty="0">
              <a:solidFill>
                <a:schemeClr val="tx1"/>
              </a:solidFill>
            </a:endParaRPr>
          </a:p>
          <a:p>
            <a:pPr marL="365125" lvl="1" indent="0">
              <a:buNone/>
            </a:pPr>
            <a:endParaRPr lang="en-US" sz="5500" dirty="0">
              <a:solidFill>
                <a:schemeClr val="tx1"/>
              </a:solidFill>
            </a:endParaRPr>
          </a:p>
          <a:p>
            <a:pPr marL="274320" eaLnBrk="1" fontAlgn="auto" hangingPunct="1">
              <a:lnSpc>
                <a:spcPct val="150000"/>
              </a:lnSpc>
              <a:spcAft>
                <a:spcPts val="0"/>
              </a:spcAft>
              <a:buBlip>
                <a:blip r:embed="rId3">
                  <a:extLst/>
                </a:blip>
              </a:buBlip>
              <a:defRPr/>
            </a:pPr>
            <a:endParaRPr lang="en-US" b="1" dirty="0">
              <a:solidFill>
                <a:schemeClr val="tx1"/>
              </a:solidFill>
            </a:endParaRPr>
          </a:p>
          <a:p>
            <a:pPr marL="45720" indent="0" eaLnBrk="1" fontAlgn="auto" hangingPunct="1">
              <a:lnSpc>
                <a:spcPct val="150000"/>
              </a:lnSpc>
              <a:spcAft>
                <a:spcPts val="0"/>
              </a:spcAft>
              <a:buNone/>
              <a:defRPr/>
            </a:pPr>
            <a:endParaRPr lang="en-US" b="1" dirty="0">
              <a:solidFill>
                <a:schemeClr val="tx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 </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tx1"/>
                </a:solidFill>
              </a:rPr>
              <a:t>General requirements</a:t>
            </a:r>
          </a:p>
        </p:txBody>
      </p:sp>
      <p:sp>
        <p:nvSpPr>
          <p:cNvPr id="5" name="Rectangle 4"/>
          <p:cNvSpPr/>
          <p:nvPr/>
        </p:nvSpPr>
        <p:spPr>
          <a:xfrm flipV="1">
            <a:off x="0" y="695325"/>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rgbClr val="008A43"/>
                </a:solidFill>
                <a:effectLst/>
                <a:uLnTx/>
                <a:uFillTx/>
                <a:latin typeface="Franklin Gothic Medium"/>
                <a:ea typeface="+mj-ea"/>
                <a:cs typeface="+mj-cs"/>
              </a:rPr>
              <a:t>   </a:t>
            </a:r>
            <a:endParaRPr kumimoji="0" lang="en-US" sz="40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4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lnSpcReduction="10000"/>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AUDITS</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2 CFR PART 200 Subpart F</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44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3" y="1219200"/>
            <a:ext cx="8407400" cy="4406900"/>
          </a:xfrm>
        </p:spPr>
        <p:txBody>
          <a:bodyPr>
            <a:normAutofit/>
          </a:bodyPr>
          <a:lstStyle/>
          <a:p>
            <a:pPr marL="274320" eaLnBrk="1" fontAlgn="auto" hangingPunct="1">
              <a:lnSpc>
                <a:spcPct val="150000"/>
              </a:lnSpc>
              <a:spcAft>
                <a:spcPts val="0"/>
              </a:spcAft>
              <a:buBlip>
                <a:blip r:embed="rId3"/>
              </a:buBlip>
              <a:defRPr/>
            </a:pPr>
            <a:endParaRPr lang="en-US" b="1" dirty="0">
              <a:solidFill>
                <a:schemeClr val="accent1"/>
              </a:solidFill>
            </a:endParaRPr>
          </a:p>
          <a:p>
            <a:pPr marL="45720" indent="0" eaLnBrk="1" fontAlgn="auto" hangingPunct="1">
              <a:lnSpc>
                <a:spcPct val="150000"/>
              </a:lnSpc>
              <a:spcAft>
                <a:spcPts val="0"/>
              </a:spcAft>
              <a:buNone/>
              <a:defRPr/>
            </a:pPr>
            <a:endParaRPr lang="en-US" b="1" dirty="0">
              <a:solidFill>
                <a:schemeClr val="accent1"/>
              </a:solidFill>
            </a:endParaRPr>
          </a:p>
          <a:p>
            <a:pPr marL="45720" indent="0" algn="ctr" eaLnBrk="1" fontAlgn="auto" hangingPunct="1">
              <a:lnSpc>
                <a:spcPct val="150000"/>
              </a:lnSpc>
              <a:spcAft>
                <a:spcPts val="0"/>
              </a:spcAft>
              <a:buNone/>
              <a:defRPr/>
            </a:pPr>
            <a:r>
              <a:rPr lang="en-US" sz="4800" dirty="0">
                <a:solidFill>
                  <a:srgbClr val="263746"/>
                </a:solidFill>
                <a:latin typeface="Franklin Gothic Demi Cond" panose="020B0706030402020204" pitchFamily="34" charset="0"/>
              </a:rPr>
              <a:t>FEDERAL PROGRAMS</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762000" y="701301"/>
            <a:ext cx="8081963"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000" b="1" dirty="0">
                <a:solidFill>
                  <a:schemeClr val="accent1"/>
                </a:solidFill>
              </a:rPr>
              <a:t>   </a:t>
            </a:r>
            <a:endParaRPr lang="en-US" sz="40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140" y="51816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7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algn="ctr"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rPr>
              <a:t>WHEN IS A 2 CFR PART 200 AUDIT OR SINGLE AUDIT REQUIRED?</a:t>
            </a: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93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algn="ctr" eaLnBrk="1" fontAlgn="auto" hangingPunct="1">
              <a:lnSpc>
                <a:spcPct val="150000"/>
              </a:lnSpc>
              <a:spcAft>
                <a:spcPts val="0"/>
              </a:spcAft>
              <a:buNone/>
              <a:defRPr/>
            </a:pPr>
            <a:r>
              <a:rPr lang="en-US" sz="4800" u="sng" dirty="0">
                <a:solidFill>
                  <a:srgbClr val="263746"/>
                </a:solidFill>
                <a:latin typeface="Franklin Gothic Demi" panose="020B0703020102020204" pitchFamily="34" charset="0"/>
              </a:rPr>
              <a:t>AUDIT REQUIREMENTS</a:t>
            </a: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rPr>
              <a:t>Organizations who expends more than $750,000 during a fiscal year.</a:t>
            </a:r>
          </a:p>
          <a:p>
            <a:pPr marL="45720" indent="0"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91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MBE/WBE</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SECTION 3</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1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0" lvl="0" indent="0" eaLnBrk="1" hangingPunct="1">
              <a:spcBef>
                <a:spcPct val="0"/>
              </a:spcBef>
              <a:buClrTx/>
              <a:buNone/>
            </a:pPr>
            <a:r>
              <a:rPr lang="en-US" altLang="en-US" sz="3600" spc="0" dirty="0">
                <a:solidFill>
                  <a:srgbClr val="000000"/>
                </a:solidFill>
                <a:latin typeface="Tahoma" panose="020B0604030504040204" pitchFamily="34" charset="0"/>
              </a:rPr>
              <a:t>Section 3 urges that training, employment, and business opportunities be given to low-income residents and businesses of  HUD-assisted project areas.</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37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PROCUREMENT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915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eaLnBrk="1" fontAlgn="auto" hangingPunct="1">
              <a:spcAft>
                <a:spcPts val="0"/>
              </a:spcAft>
              <a:buClr>
                <a:srgbClr val="0BD0D9"/>
              </a:buClr>
              <a:buSzPct val="95000"/>
              <a:buNone/>
            </a:pPr>
            <a:r>
              <a:rPr lang="en-US" sz="4000" spc="0" dirty="0">
                <a:solidFill>
                  <a:prstClr val="black"/>
                </a:solidFill>
                <a:latin typeface="Albertus Medium" panose="020E0602030304020304" pitchFamily="34" charset="0"/>
              </a:rPr>
              <a:t>Delivery Methods</a:t>
            </a:r>
          </a:p>
          <a:p>
            <a:pPr marL="0" lvl="0" indent="0" eaLnBrk="1" fontAlgn="auto" hangingPunct="1">
              <a:spcAft>
                <a:spcPts val="0"/>
              </a:spcAft>
              <a:buClr>
                <a:srgbClr val="0BD0D9"/>
              </a:buClr>
              <a:buSzPct val="95000"/>
              <a:buNone/>
            </a:pPr>
            <a:endParaRPr lang="en-US" sz="2800" spc="0" dirty="0">
              <a:solidFill>
                <a:prstClr val="black"/>
              </a:solidFill>
              <a:latin typeface="Albertus Medium" panose="020E0602030304020304" pitchFamily="34" charset="0"/>
            </a:endParaRPr>
          </a:p>
          <a:p>
            <a:pPr marL="857250" lvl="1" indent="-457200" eaLnBrk="1" fontAlgn="auto" hangingPunct="1">
              <a:spcAft>
                <a:spcPts val="0"/>
              </a:spcAft>
              <a:buClr>
                <a:srgbClr val="0F6FC6"/>
              </a:buClr>
              <a:buSzPct val="85000"/>
              <a:buFont typeface="Wingdings 2"/>
              <a:buChar char=""/>
            </a:pPr>
            <a:r>
              <a:rPr lang="en-US" sz="2800" spc="0" dirty="0">
                <a:solidFill>
                  <a:prstClr val="black"/>
                </a:solidFill>
                <a:latin typeface="Albertus Medium" panose="020E0602030304020304" pitchFamily="34" charset="0"/>
              </a:rPr>
              <a:t>Hand – date stamped, time recorded, initials of all parties</a:t>
            </a:r>
          </a:p>
          <a:p>
            <a:pPr marL="400050" lvl="1" indent="0" eaLnBrk="1" fontAlgn="auto" hangingPunct="1">
              <a:spcAft>
                <a:spcPts val="0"/>
              </a:spcAft>
              <a:buClr>
                <a:srgbClr val="0F6FC6"/>
              </a:buClr>
              <a:buSzPct val="85000"/>
              <a:buNone/>
            </a:pPr>
            <a:endParaRPr lang="en-US" sz="2800" spc="0" dirty="0">
              <a:solidFill>
                <a:prstClr val="black"/>
              </a:solidFill>
              <a:latin typeface="Albertus Medium" panose="020E0602030304020304" pitchFamily="34" charset="0"/>
            </a:endParaRPr>
          </a:p>
          <a:p>
            <a:pPr marL="857250" lvl="1" indent="-457200" eaLnBrk="1" fontAlgn="auto" hangingPunct="1">
              <a:spcAft>
                <a:spcPts val="0"/>
              </a:spcAft>
              <a:buClr>
                <a:srgbClr val="0F6FC6"/>
              </a:buClr>
              <a:buSzPct val="85000"/>
              <a:buFont typeface="Wingdings 2"/>
              <a:buChar char=""/>
            </a:pPr>
            <a:r>
              <a:rPr lang="en-US" sz="2800" spc="0" dirty="0">
                <a:solidFill>
                  <a:prstClr val="black"/>
                </a:solidFill>
                <a:latin typeface="Albertus Medium" panose="020E0602030304020304" pitchFamily="34" charset="0"/>
              </a:rPr>
              <a:t>Others (FedEx, UPS, USPS) – identify carrier, date stamp, time received, initial</a:t>
            </a:r>
          </a:p>
          <a:p>
            <a:pPr marL="400050" lvl="1" indent="0" eaLnBrk="1" fontAlgn="auto" hangingPunct="1">
              <a:spcAft>
                <a:spcPts val="0"/>
              </a:spcAft>
              <a:buClr>
                <a:srgbClr val="0F6FC6"/>
              </a:buClr>
              <a:buSzPct val="85000"/>
              <a:buNone/>
            </a:pPr>
            <a:endParaRPr lang="en-US" sz="2400" spc="0" dirty="0">
              <a:solidFill>
                <a:prstClr val="black"/>
              </a:solidFill>
              <a:latin typeface="Albertus Medium" panose="020E06020303040203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4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0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eaLnBrk="1" fontAlgn="auto" hangingPunct="1">
              <a:spcAft>
                <a:spcPts val="0"/>
              </a:spcAft>
              <a:buClr>
                <a:srgbClr val="0BD0D9"/>
              </a:buClr>
              <a:buSzPct val="95000"/>
              <a:buNone/>
            </a:pPr>
            <a:r>
              <a:rPr lang="en-US" sz="3200" spc="0" dirty="0">
                <a:solidFill>
                  <a:prstClr val="black"/>
                </a:solidFill>
                <a:latin typeface="Albertus Medium" panose="020E0602030304020304" pitchFamily="34" charset="0"/>
              </a:rPr>
              <a:t>Opening/Recording Bids</a:t>
            </a:r>
          </a:p>
          <a:p>
            <a:pPr marL="457200" lvl="0" indent="-457200" eaLnBrk="1" fontAlgn="auto" hangingPunct="1">
              <a:spcAft>
                <a:spcPts val="0"/>
              </a:spcAft>
              <a:buClr>
                <a:srgbClr val="0BD0D9"/>
              </a:buClr>
              <a:buSzPct val="95000"/>
              <a:buFont typeface="Wingdings 2"/>
              <a:buChar char=""/>
            </a:pPr>
            <a:r>
              <a:rPr lang="en-US" sz="3200" spc="0" dirty="0">
                <a:solidFill>
                  <a:prstClr val="black"/>
                </a:solidFill>
                <a:latin typeface="Albertus Medium" panose="020E0602030304020304" pitchFamily="34" charset="0"/>
              </a:rPr>
              <a:t>Must be opened on-site</a:t>
            </a:r>
          </a:p>
          <a:p>
            <a:pPr marL="457200" lvl="0" indent="-457200" eaLnBrk="1" fontAlgn="auto" hangingPunct="1">
              <a:spcAft>
                <a:spcPts val="0"/>
              </a:spcAft>
              <a:buClr>
                <a:srgbClr val="0BD0D9"/>
              </a:buClr>
              <a:buSzPct val="95000"/>
              <a:buFont typeface="Wingdings 2"/>
              <a:buChar char=""/>
            </a:pPr>
            <a:r>
              <a:rPr lang="en-US" sz="3200" spc="0" dirty="0">
                <a:solidFill>
                  <a:prstClr val="black"/>
                </a:solidFill>
                <a:latin typeface="Albertus Medium" panose="020E0602030304020304" pitchFamily="34" charset="0"/>
              </a:rPr>
              <a:t>Must be awarded to the lowest and best bidder</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Document, document, document</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Handle bids equally</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Rejected bids</a:t>
            </a:r>
          </a:p>
          <a:p>
            <a:pPr marL="914400" lvl="1" indent="-457200" eaLnBrk="1" fontAlgn="auto" hangingPunct="1">
              <a:spcAft>
                <a:spcPts val="0"/>
              </a:spcAft>
              <a:buClr>
                <a:srgbClr val="0F6FC6"/>
              </a:buClr>
              <a:buSzPct val="85000"/>
              <a:buFont typeface="Arial" panose="020B0604020202020204" pitchFamily="34" charset="0"/>
              <a:buChar char="•"/>
            </a:pPr>
            <a:r>
              <a:rPr lang="en-US" sz="3200" spc="0" dirty="0">
                <a:solidFill>
                  <a:prstClr val="black"/>
                </a:solidFill>
                <a:latin typeface="Albertus Medium" panose="020E0602030304020304" pitchFamily="34" charset="0"/>
              </a:rPr>
              <a:t>Withdrawal of bids</a:t>
            </a:r>
          </a:p>
          <a:p>
            <a:pPr marL="400050" lvl="1" indent="0" eaLnBrk="1" fontAlgn="auto" hangingPunct="1">
              <a:spcAft>
                <a:spcPts val="0"/>
              </a:spcAft>
              <a:buClr>
                <a:srgbClr val="0F6FC6"/>
              </a:buClr>
              <a:buSzPct val="85000"/>
              <a:buNone/>
            </a:pPr>
            <a:endParaRPr lang="en-US" sz="2400" spc="0" dirty="0">
              <a:solidFill>
                <a:prstClr val="black"/>
              </a:solidFill>
              <a:latin typeface="Albertus Medium" panose="020E06020303040203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8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24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lnSpcReduction="10000"/>
          </a:bodyPr>
          <a:lstStyle/>
          <a:p>
            <a:pPr marL="0" lvl="0" indent="0" algn="ctr" eaLnBrk="1" fontAlgn="auto" hangingPunct="1">
              <a:spcAft>
                <a:spcPts val="0"/>
              </a:spcAft>
              <a:buClr>
                <a:srgbClr val="0BD0D9"/>
              </a:buClr>
              <a:buSzPct val="95000"/>
              <a:buNone/>
            </a:pPr>
            <a:r>
              <a:rPr lang="en-US" sz="3200" spc="0" dirty="0">
                <a:solidFill>
                  <a:prstClr val="black"/>
                </a:solidFill>
                <a:latin typeface="Albertus Medium" panose="020E0602030304020304" pitchFamily="34" charset="0"/>
              </a:rPr>
              <a:t>SMALL PURCHASES</a:t>
            </a:r>
          </a:p>
          <a:p>
            <a:pPr marL="0" lvl="0" indent="0" algn="ctr" eaLnBrk="1" fontAlgn="auto" hangingPunct="1">
              <a:spcAft>
                <a:spcPts val="0"/>
              </a:spcAft>
              <a:buClr>
                <a:srgbClr val="0BD0D9"/>
              </a:buClr>
              <a:buSzPct val="95000"/>
              <a:buNone/>
            </a:pPr>
            <a:endParaRPr lang="en-US" sz="1200" spc="0" dirty="0">
              <a:solidFill>
                <a:prstClr val="black"/>
              </a:solidFill>
              <a:latin typeface="Albertus Medium" panose="020E0602030304020304" pitchFamily="34" charset="0"/>
            </a:endParaRPr>
          </a:p>
          <a:p>
            <a:pPr marL="0" lvl="0" indent="0" algn="ctr" eaLnBrk="1" fontAlgn="auto" hangingPunct="1">
              <a:spcAft>
                <a:spcPts val="0"/>
              </a:spcAft>
              <a:buClr>
                <a:srgbClr val="0BD0D9"/>
              </a:buClr>
              <a:buSzPct val="95000"/>
              <a:buNone/>
            </a:pPr>
            <a:r>
              <a:rPr lang="en-US" sz="2400" b="1" u="sng" spc="0" dirty="0">
                <a:solidFill>
                  <a:prstClr val="black"/>
                </a:solidFill>
                <a:latin typeface="Albertus Medium" panose="020E0602030304020304" pitchFamily="34" charset="0"/>
              </a:rPr>
              <a:t>NO BIDS REQUIRED </a:t>
            </a:r>
          </a:p>
          <a:p>
            <a:pPr marL="0" lvl="0" indent="0" eaLnBrk="1" fontAlgn="auto" hangingPunct="1">
              <a:spcAft>
                <a:spcPts val="0"/>
              </a:spcAft>
              <a:buClr>
                <a:srgbClr val="0BD0D9"/>
              </a:buClr>
              <a:buSzPct val="95000"/>
              <a:buNone/>
            </a:pPr>
            <a:endParaRPr lang="en-US" sz="1300" b="1" u="sng"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400" spc="0" dirty="0">
                <a:solidFill>
                  <a:prstClr val="black"/>
                </a:solidFill>
                <a:latin typeface="Albertus Medium" panose="020E0602030304020304" pitchFamily="34" charset="0"/>
              </a:rPr>
              <a:t>Supplies/Nonprofessional services up to $5,000</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Contact at least two (2) vendors by phone</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Document vendor information</a:t>
            </a:r>
            <a:r>
              <a:rPr lang="en-US" sz="2200" spc="0" dirty="0">
                <a:solidFill>
                  <a:prstClr val="black"/>
                </a:solidFill>
                <a:latin typeface="Albertus Medium" panose="020E0602030304020304" pitchFamily="34" charset="0"/>
              </a:rPr>
              <a:t>	</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firm</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Firm’s address and telephone number</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contact person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Date and time</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Price quoted</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988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3500" spc="0" dirty="0">
                <a:solidFill>
                  <a:prstClr val="black"/>
                </a:solidFill>
                <a:latin typeface="Albertus Medium" panose="020E0602030304020304" pitchFamily="34" charset="0"/>
              </a:rPr>
              <a:t>SMALL PURCHASES (Continues)</a:t>
            </a:r>
          </a:p>
          <a:p>
            <a:pPr marL="0" lvl="0" indent="0" algn="ctr" eaLnBrk="1" fontAlgn="auto" hangingPunct="1">
              <a:spcAft>
                <a:spcPts val="0"/>
              </a:spcAft>
              <a:buClr>
                <a:srgbClr val="0BD0D9"/>
              </a:buClr>
              <a:buSzPct val="95000"/>
              <a:buNone/>
            </a:pPr>
            <a:endParaRPr lang="en-US" sz="15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Supplies/Nonprofessional services $5,000-$50,000</a:t>
            </a:r>
          </a:p>
          <a:p>
            <a:pPr marL="0" lvl="0" indent="0" eaLnBrk="1" fontAlgn="auto" hangingPunct="1">
              <a:spcAft>
                <a:spcPts val="0"/>
              </a:spcAft>
              <a:buClr>
                <a:srgbClr val="0BD0D9"/>
              </a:buClr>
              <a:buSzPct val="95000"/>
              <a:buNone/>
            </a:pPr>
            <a:endParaRPr lang="en-US" sz="1300" spc="0" dirty="0">
              <a:solidFill>
                <a:prstClr val="black"/>
              </a:solidFill>
              <a:latin typeface="Albertus Medium" panose="020E0602030304020304" pitchFamily="34" charset="0"/>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Contract at least two (2) vendors for written quotes</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Document vendor information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firm</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Firm’s address and telephone number</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Name of contact person</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Date and time</a:t>
            </a:r>
          </a:p>
          <a:p>
            <a:pPr marL="640080" lvl="1" indent="-246888" eaLnBrk="1" fontAlgn="auto" hangingPunct="1">
              <a:spcAft>
                <a:spcPts val="0"/>
              </a:spcAft>
              <a:buClr>
                <a:srgbClr val="0F6FC6"/>
              </a:buClr>
              <a:buSzPct val="85000"/>
              <a:buFont typeface="Wingdings" panose="05000000000000000000" pitchFamily="2" charset="2"/>
              <a:buChar char="ü"/>
            </a:pPr>
            <a:r>
              <a:rPr lang="en-US" sz="2400" spc="0" dirty="0">
                <a:solidFill>
                  <a:prstClr val="black"/>
                </a:solidFill>
                <a:latin typeface="Albertus Medium" panose="020E0602030304020304" pitchFamily="34" charset="0"/>
              </a:rPr>
              <a:t>Price quoted</a:t>
            </a: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384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COMPETITIVE PROPOSALS</a:t>
            </a:r>
          </a:p>
          <a:p>
            <a:pPr marL="0" lvl="0" indent="0" algn="ctr" eaLnBrk="1" fontAlgn="auto" hangingPunct="1">
              <a:spcAft>
                <a:spcPts val="0"/>
              </a:spcAft>
              <a:buClr>
                <a:srgbClr val="0BD0D9"/>
              </a:buClr>
              <a:buSzPct val="95000"/>
              <a:buNone/>
            </a:pPr>
            <a:endParaRPr lang="en-US" sz="800" spc="0" dirty="0">
              <a:solidFill>
                <a:prstClr val="black"/>
              </a:solidFill>
              <a:latin typeface="Constantia"/>
            </a:endParaRPr>
          </a:p>
          <a:p>
            <a:pPr marL="0" lvl="0" indent="0" eaLnBrk="1" fontAlgn="auto" hangingPunct="1">
              <a:spcAft>
                <a:spcPts val="0"/>
              </a:spcAft>
              <a:buClr>
                <a:srgbClr val="0BD0D9"/>
              </a:buClr>
              <a:buSzPct val="95000"/>
              <a:buNone/>
            </a:pPr>
            <a:r>
              <a:rPr lang="en-US" sz="2800" spc="0" dirty="0">
                <a:solidFill>
                  <a:prstClr val="black"/>
                </a:solidFill>
                <a:latin typeface="Albertus Medium" panose="020E0602030304020304" pitchFamily="34" charset="0"/>
              </a:rPr>
              <a:t>PROFESSIONAL SERVICES PROVIDERS – RFP’S</a:t>
            </a:r>
          </a:p>
          <a:p>
            <a:pPr marL="0" lvl="0" indent="0" eaLnBrk="1" fontAlgn="auto" hangingPunct="1">
              <a:spcAft>
                <a:spcPts val="0"/>
              </a:spcAft>
              <a:buClr>
                <a:srgbClr val="0BD0D9"/>
              </a:buClr>
              <a:buSzPct val="95000"/>
              <a:buNone/>
            </a:pPr>
            <a:r>
              <a:rPr lang="en-US" sz="2800" spc="0" dirty="0">
                <a:solidFill>
                  <a:prstClr val="black"/>
                </a:solidFill>
                <a:latin typeface="Albertus Medium" panose="020E0602030304020304" pitchFamily="34" charset="0"/>
              </a:rPr>
              <a:t> </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Consultants/Administrators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Architects/Engineers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Environmental (Asbestos &amp; Lead Based Paint)</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Legal/Attorney</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Appraisals</a:t>
            </a:r>
          </a:p>
          <a:p>
            <a:pPr marL="274320" lvl="0" indent="-274320" eaLnBrk="1" fontAlgn="auto" hangingPunct="1">
              <a:spcAft>
                <a:spcPts val="0"/>
              </a:spcAft>
              <a:buClr>
                <a:srgbClr val="0BD0D9"/>
              </a:buClr>
              <a:buSzPct val="95000"/>
              <a:buFont typeface="Wingdings" panose="05000000000000000000" pitchFamily="2" charset="2"/>
              <a:buChar char="ü"/>
            </a:pPr>
            <a:r>
              <a:rPr lang="en-US" sz="2800" spc="0" dirty="0">
                <a:solidFill>
                  <a:prstClr val="black"/>
                </a:solidFill>
                <a:latin typeface="Albertus Medium" panose="020E0602030304020304" pitchFamily="34" charset="0"/>
              </a:rPr>
              <a:t>Inspectors (Building/Rehab)</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6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85000" lnSpcReduction="10000"/>
          </a:bodyPr>
          <a:lstStyle/>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Home Investment Partnerships Program (HOME)</a:t>
            </a:r>
          </a:p>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&amp;</a:t>
            </a:r>
          </a:p>
          <a:p>
            <a:pPr marL="45720" indent="0" algn="ctr" eaLnBrk="1" fontAlgn="auto" hangingPunct="1">
              <a:lnSpc>
                <a:spcPct val="150000"/>
              </a:lnSpc>
              <a:spcAft>
                <a:spcPts val="0"/>
              </a:spcAft>
              <a:buNone/>
              <a:defRPr/>
            </a:pPr>
            <a:r>
              <a:rPr lang="en-US" sz="4800" dirty="0">
                <a:solidFill>
                  <a:srgbClr val="263746"/>
                </a:solidFill>
                <a:latin typeface="Franklin Gothic Medium" panose="020B0603020102020204" pitchFamily="34" charset="0"/>
              </a:rPr>
              <a:t>National Housing Trust Fund (HTF)</a:t>
            </a:r>
          </a:p>
        </p:txBody>
      </p:sp>
      <p:sp>
        <p:nvSpPr>
          <p:cNvPr id="3" name="Title 2"/>
          <p:cNvSpPr>
            <a:spLocks noGrp="1"/>
          </p:cNvSpPr>
          <p:nvPr>
            <p:ph type="title"/>
          </p:nvPr>
        </p:nvSpPr>
        <p:spPr>
          <a:xfrm>
            <a:off x="814388" y="387350"/>
            <a:ext cx="8382000" cy="1054100"/>
          </a:xfrm>
        </p:spPr>
        <p:txBody>
          <a:bodyPr/>
          <a:lstStyle/>
          <a:p>
            <a:pPr eaLnBrk="1" fontAlgn="auto" hangingPunct="1">
              <a:spcAft>
                <a:spcPts val="0"/>
              </a:spcAft>
              <a:defRPr/>
            </a:pPr>
            <a:r>
              <a:rPr lang="en-US" sz="4400" b="1" dirty="0">
                <a:solidFill>
                  <a:schemeClr val="accent1"/>
                </a:solidFill>
              </a:rPr>
              <a:t>Overview</a:t>
            </a:r>
          </a:p>
        </p:txBody>
      </p:sp>
      <p:sp>
        <p:nvSpPr>
          <p:cNvPr id="6" name="Rectangle 5"/>
          <p:cNvSpPr/>
          <p:nvPr/>
        </p:nvSpPr>
        <p:spPr>
          <a:xfrm>
            <a:off x="0" y="762000"/>
            <a:ext cx="1219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89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PROFESSIONAL SERVICES SELECTION PROCESS</a:t>
            </a:r>
          </a:p>
          <a:p>
            <a:pPr marL="0" lvl="0" indent="0" algn="ctr" eaLnBrk="1" fontAlgn="auto" hangingPunct="1">
              <a:spcAft>
                <a:spcPts val="0"/>
              </a:spcAft>
              <a:buClr>
                <a:srgbClr val="0BD0D9"/>
              </a:buClr>
              <a:buSzPct val="95000"/>
              <a:buNone/>
            </a:pPr>
            <a:endParaRPr lang="en-US" sz="1200" spc="0" dirty="0">
              <a:solidFill>
                <a:prstClr val="black"/>
              </a:solidFill>
              <a:latin typeface="Albertus Medium" panose="020E0602030304020304" pitchFamily="34" charset="0"/>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Advertise </a:t>
            </a:r>
            <a:r>
              <a:rPr lang="en-US" sz="2600" b="1" u="sng" spc="0" dirty="0">
                <a:solidFill>
                  <a:prstClr val="black"/>
                </a:solidFill>
                <a:latin typeface="Albertus Medium" panose="020E0602030304020304" pitchFamily="34" charset="0"/>
              </a:rPr>
              <a:t>ONCE </a:t>
            </a:r>
            <a:r>
              <a:rPr lang="en-US" sz="2600" spc="0" dirty="0">
                <a:solidFill>
                  <a:prstClr val="black"/>
                </a:solidFill>
                <a:latin typeface="Albertus Medium" panose="020E0602030304020304" pitchFamily="34" charset="0"/>
              </a:rPr>
              <a:t>in local newspaper</a:t>
            </a:r>
          </a:p>
          <a:p>
            <a:pPr marL="0" lvl="0" indent="0" eaLnBrk="1" fontAlgn="auto" hangingPunct="1">
              <a:spcAft>
                <a:spcPts val="0"/>
              </a:spcAft>
              <a:buClr>
                <a:srgbClr val="0BD0D9"/>
              </a:buClr>
              <a:buSzPct val="95000"/>
              <a:buNone/>
            </a:pPr>
            <a:endParaRPr lang="en-US" sz="10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Required information:</a:t>
            </a:r>
          </a:p>
          <a:p>
            <a:pPr marL="0" lvl="0" indent="0" eaLnBrk="1" fontAlgn="auto" hangingPunct="1">
              <a:spcAft>
                <a:spcPts val="0"/>
              </a:spcAft>
              <a:buClr>
                <a:srgbClr val="0BD0D9"/>
              </a:buClr>
              <a:buSzPct val="95000"/>
              <a:buNone/>
            </a:pPr>
            <a:endParaRPr lang="en-US" sz="900" spc="0" dirty="0">
              <a:solidFill>
                <a:prstClr val="black"/>
              </a:solidFill>
              <a:latin typeface="Albertus Medium" panose="020E0602030304020304" pitchFamily="34" charset="0"/>
            </a:endParaRP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-Evaluating factors for services</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-Date, time, location</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-Submit copy to MPTAP </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-MPTAP Confirmation</a:t>
            </a:r>
          </a:p>
          <a:p>
            <a:pPr marL="0" lvl="0" indent="0" eaLnBrk="1" fontAlgn="auto" hangingPunct="1">
              <a:spcAft>
                <a:spcPts val="0"/>
              </a:spcAft>
              <a:buClr>
                <a:srgbClr val="0BD0D9"/>
              </a:buClr>
              <a:buSzPct val="95000"/>
              <a:buNone/>
            </a:pPr>
            <a:r>
              <a:rPr lang="en-US" sz="2600" spc="0" dirty="0">
                <a:solidFill>
                  <a:prstClr val="black"/>
                </a:solidFill>
                <a:latin typeface="Albertus Medium" panose="020E0602030304020304" pitchFamily="34" charset="0"/>
              </a:rPr>
              <a:t>	-Solicit MBE/WBE</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3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0" lvl="0" indent="0" algn="ctr" eaLnBrk="1" fontAlgn="auto" hangingPunct="1">
              <a:spcAft>
                <a:spcPts val="0"/>
              </a:spcAft>
              <a:buClr>
                <a:srgbClr val="0BD0D9"/>
              </a:buClr>
              <a:buSzPct val="95000"/>
              <a:buNone/>
            </a:pPr>
            <a:r>
              <a:rPr lang="en-US" sz="4000" b="1" spc="0" dirty="0">
                <a:solidFill>
                  <a:prstClr val="black"/>
                </a:solidFill>
                <a:latin typeface="Albertus Medium" panose="020E0602030304020304" pitchFamily="34" charset="0"/>
              </a:rPr>
              <a:t>SEALED BIDS</a:t>
            </a:r>
          </a:p>
          <a:p>
            <a:pPr marL="0" lvl="0" indent="0" algn="ctr" eaLnBrk="1" fontAlgn="auto" hangingPunct="1">
              <a:spcAft>
                <a:spcPts val="0"/>
              </a:spcAft>
              <a:buClr>
                <a:srgbClr val="0BD0D9"/>
              </a:buClr>
              <a:buSzPct val="95000"/>
              <a:buNone/>
            </a:pPr>
            <a:endParaRPr lang="en-US" sz="1400" spc="0" dirty="0">
              <a:solidFill>
                <a:prstClr val="black"/>
              </a:solidFill>
              <a:latin typeface="Constantia"/>
            </a:endParaRP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Advertise </a:t>
            </a:r>
            <a:r>
              <a:rPr lang="en-US" sz="2600" b="1" u="sng" spc="0" dirty="0">
                <a:solidFill>
                  <a:prstClr val="black"/>
                </a:solidFill>
                <a:latin typeface="Albertus Medium" panose="020E0602030304020304" pitchFamily="34" charset="0"/>
              </a:rPr>
              <a:t>ONCE</a:t>
            </a:r>
            <a:r>
              <a:rPr lang="en-US" sz="2600" spc="0" dirty="0">
                <a:solidFill>
                  <a:prstClr val="black"/>
                </a:solidFill>
                <a:latin typeface="Albertus Medium" panose="020E0602030304020304" pitchFamily="34" charset="0"/>
              </a:rPr>
              <a:t> per week for two (2) consecutive weeks  in the local newspaper</a:t>
            </a:r>
          </a:p>
          <a:p>
            <a:pPr marL="274320" lvl="0" indent="-274320" eaLnBrk="1" fontAlgn="auto" hangingPunct="1">
              <a:spcAft>
                <a:spcPts val="0"/>
              </a:spcAft>
              <a:buClr>
                <a:srgbClr val="0BD0D9"/>
              </a:buClr>
              <a:buSzPct val="95000"/>
              <a:buFont typeface="Wingdings 2"/>
              <a:buChar char=""/>
            </a:pPr>
            <a:r>
              <a:rPr lang="en-US" sz="2600" spc="0" dirty="0">
                <a:solidFill>
                  <a:prstClr val="black"/>
                </a:solidFill>
                <a:latin typeface="Albertus Medium" panose="020E0602030304020304" pitchFamily="34" charset="0"/>
              </a:rPr>
              <a:t>Required information:</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Date, time, location to secure plans/specs</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Deadline date, time and location to submit</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Submit copy to MPTAP</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MPTAP confirmation</a:t>
            </a:r>
          </a:p>
          <a:p>
            <a:pPr marL="640080" lvl="1" indent="-246888" eaLnBrk="1" fontAlgn="auto" hangingPunct="1">
              <a:spcAft>
                <a:spcPts val="0"/>
              </a:spcAft>
              <a:buClr>
                <a:srgbClr val="0F6FC6"/>
              </a:buClr>
              <a:buSzPct val="85000"/>
              <a:buFont typeface="Wingdings 2"/>
              <a:buChar char=""/>
            </a:pPr>
            <a:r>
              <a:rPr lang="en-US" sz="2400" spc="0" dirty="0">
                <a:solidFill>
                  <a:prstClr val="black"/>
                </a:solidFill>
                <a:latin typeface="Albertus Medium" panose="020E0602030304020304" pitchFamily="34" charset="0"/>
              </a:rPr>
              <a:t>Solicit MBE/WBE</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chemeClr val="tx1"/>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sz="4000" dirty="0">
                <a:solidFill>
                  <a:schemeClr val="tx1"/>
                </a:solidFill>
              </a:rPr>
              <a:t>PROCUREMENT</a:t>
            </a:r>
          </a:p>
        </p:txBody>
      </p:sp>
      <p:sp>
        <p:nvSpPr>
          <p:cNvPr id="6" name="Rectangle 5"/>
          <p:cNvSpPr/>
          <p:nvPr/>
        </p:nvSpPr>
        <p:spPr>
          <a:xfrm>
            <a:off x="406400" y="579437"/>
            <a:ext cx="889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11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DISPLACEMENT RELOCATION &amp; ACQUISITION</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933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68400"/>
            <a:ext cx="8407400" cy="4957763"/>
          </a:xfrm>
        </p:spPr>
        <p:txBody>
          <a:bodyPr>
            <a:normAutofit/>
          </a:bodyPr>
          <a:lstStyle/>
          <a:p>
            <a:pPr eaLnBrk="1" hangingPunct="1">
              <a:lnSpc>
                <a:spcPct val="90000"/>
              </a:lnSpc>
            </a:pPr>
            <a:r>
              <a:rPr lang="en-US" altLang="en-US" sz="2600" b="1" dirty="0">
                <a:solidFill>
                  <a:schemeClr val="tx1"/>
                </a:solidFill>
              </a:rPr>
              <a:t>Multi-family Development</a:t>
            </a:r>
          </a:p>
          <a:p>
            <a:pPr lvl="1" eaLnBrk="1" hangingPunct="1">
              <a:lnSpc>
                <a:spcPct val="90000"/>
              </a:lnSpc>
            </a:pPr>
            <a:r>
              <a:rPr lang="en-US" altLang="en-US" sz="2000" b="1" dirty="0">
                <a:solidFill>
                  <a:schemeClr val="tx1"/>
                </a:solidFill>
              </a:rPr>
              <a:t>If property is acquired, whether with federal funds or matching funds, the Uniform Relocation Act must be followed. </a:t>
            </a:r>
          </a:p>
          <a:p>
            <a:pPr lvl="1" eaLnBrk="1" hangingPunct="1">
              <a:lnSpc>
                <a:spcPct val="90000"/>
              </a:lnSpc>
            </a:pPr>
            <a:r>
              <a:rPr lang="en-US" altLang="en-US" sz="2000" b="1" dirty="0">
                <a:solidFill>
                  <a:schemeClr val="tx1"/>
                </a:solidFill>
              </a:rPr>
              <a:t>When a developer acquires property, even through voluntary sale, documentation must be maintained for monitoring as to how a fair market purchase amount (just compensation) was determined.</a:t>
            </a:r>
          </a:p>
          <a:p>
            <a:pPr eaLnBrk="1" hangingPunct="1">
              <a:lnSpc>
                <a:spcPct val="90000"/>
              </a:lnSpc>
            </a:pPr>
            <a:r>
              <a:rPr lang="en-US" altLang="en-US" sz="2600" b="1" dirty="0">
                <a:solidFill>
                  <a:schemeClr val="tx1"/>
                </a:solidFill>
              </a:rPr>
              <a:t>Homeowner Rehabilitation </a:t>
            </a:r>
          </a:p>
          <a:p>
            <a:pPr lvl="1" eaLnBrk="1" hangingPunct="1">
              <a:lnSpc>
                <a:spcPct val="90000"/>
              </a:lnSpc>
            </a:pPr>
            <a:r>
              <a:rPr lang="en-US" altLang="en-US" sz="2000" b="1" dirty="0">
                <a:solidFill>
                  <a:schemeClr val="tx1"/>
                </a:solidFill>
              </a:rPr>
              <a:t>The Uniform Relocation Act is utilized to address the cost of moving, storage, and temporary housing when necessitated by project activities.</a:t>
            </a:r>
          </a:p>
          <a:p>
            <a:pPr lvl="1" eaLnBrk="1" hangingPunct="1">
              <a:lnSpc>
                <a:spcPct val="90000"/>
              </a:lnSpc>
            </a:pPr>
            <a:r>
              <a:rPr lang="en-US" altLang="en-US" sz="2000" b="1" dirty="0">
                <a:solidFill>
                  <a:schemeClr val="tx1"/>
                </a:solidFill>
              </a:rPr>
              <a:t>May pay direct cost but recipients are encouraged to stay with relatives so as to maximize program impact</a:t>
            </a:r>
            <a:endParaRPr lang="en-US" sz="5600" b="1" u="sng" dirty="0">
              <a:solidFill>
                <a:schemeClr val="tx1"/>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a:xfrm>
            <a:off x="381000" y="355600"/>
            <a:ext cx="8382000" cy="863600"/>
          </a:xfrm>
        </p:spPr>
        <p:txBody>
          <a:bodyPr/>
          <a:lstStyle/>
          <a:p>
            <a:pPr eaLnBrk="1" fontAlgn="auto" hangingPunct="1">
              <a:spcAft>
                <a:spcPts val="0"/>
              </a:spcAft>
              <a:defRPr/>
            </a:pPr>
            <a:r>
              <a:rPr lang="en-US" dirty="0">
                <a:solidFill>
                  <a:schemeClr val="tx1"/>
                </a:solidFill>
              </a:rPr>
              <a:t>Acquisition &amp; relocation </a:t>
            </a:r>
          </a:p>
        </p:txBody>
      </p:sp>
      <p:sp>
        <p:nvSpPr>
          <p:cNvPr id="6" name="Rectangle 5"/>
          <p:cNvSpPr/>
          <p:nvPr/>
        </p:nvSpPr>
        <p:spPr>
          <a:xfrm>
            <a:off x="38100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126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1"/>
            <a:ext cx="8407400" cy="4572000"/>
          </a:xfrm>
        </p:spPr>
        <p:txBody>
          <a:bodyPr>
            <a:normAutofit/>
          </a:bodyPr>
          <a:lstStyle/>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SITE AND NEIGHBORHOOD STANDARDS</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44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0173F-66A7-4CE2-971D-8A2ED6B96624}"/>
              </a:ext>
            </a:extLst>
          </p:cNvPr>
          <p:cNvSpPr>
            <a:spLocks noGrp="1"/>
          </p:cNvSpPr>
          <p:nvPr>
            <p:ph type="title"/>
          </p:nvPr>
        </p:nvSpPr>
        <p:spPr/>
        <p:txBody>
          <a:bodyPr/>
          <a:lstStyle/>
          <a:p>
            <a:pPr algn="r"/>
            <a:br>
              <a:rPr lang="en-US" sz="3600" b="1" dirty="0">
                <a:solidFill>
                  <a:schemeClr val="accent1"/>
                </a:solidFill>
              </a:rPr>
            </a:br>
            <a:r>
              <a:rPr lang="en-US" sz="3600" b="1" dirty="0">
                <a:solidFill>
                  <a:schemeClr val="accent1"/>
                </a:solidFill>
              </a:rPr>
              <a:t>HUD Regulation </a:t>
            </a:r>
            <a:r>
              <a:rPr lang="en-US" sz="3600" b="1" dirty="0">
                <a:solidFill>
                  <a:schemeClr val="accent1"/>
                </a:solidFill>
                <a:latin typeface="Calibri" panose="020F0502020204030204" pitchFamily="34" charset="0"/>
              </a:rPr>
              <a:t>24 CFR part 92</a:t>
            </a:r>
            <a:br>
              <a:rPr lang="en-US" dirty="0"/>
            </a:br>
            <a:endParaRPr lang="en-US" dirty="0"/>
          </a:p>
        </p:txBody>
      </p:sp>
      <p:sp>
        <p:nvSpPr>
          <p:cNvPr id="5" name="Rectangle 4">
            <a:extLst>
              <a:ext uri="{FF2B5EF4-FFF2-40B4-BE49-F238E27FC236}">
                <a16:creationId xmlns:a16="http://schemas.microsoft.com/office/drawing/2014/main" id="{80EE391E-F44C-4E4B-97C3-0708E158B3C8}"/>
              </a:ext>
            </a:extLst>
          </p:cNvPr>
          <p:cNvSpPr/>
          <p:nvPr/>
        </p:nvSpPr>
        <p:spPr>
          <a:xfrm>
            <a:off x="0" y="740428"/>
            <a:ext cx="1066800" cy="326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2622D8A6-6FD0-4CB8-B41F-35B84C211E68}"/>
              </a:ext>
            </a:extLst>
          </p:cNvPr>
          <p:cNvSpPr txBox="1"/>
          <p:nvPr/>
        </p:nvSpPr>
        <p:spPr>
          <a:xfrm>
            <a:off x="533400" y="1752600"/>
            <a:ext cx="8001000" cy="31085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Must provide housing that furthers compliance with civil rights laws, and that promotes greater choice of housing opportunities; 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Must determine that proposed sites for new construction rental housing meet the cited site and neighborhood standards</a:t>
            </a:r>
          </a:p>
        </p:txBody>
      </p:sp>
      <p:sp>
        <p:nvSpPr>
          <p:cNvPr id="7" name="TextBox 6">
            <a:extLst>
              <a:ext uri="{FF2B5EF4-FFF2-40B4-BE49-F238E27FC236}">
                <a16:creationId xmlns:a16="http://schemas.microsoft.com/office/drawing/2014/main" id="{532F560E-3FCE-4B9E-8D88-AB6D82934795}"/>
              </a:ext>
            </a:extLst>
          </p:cNvPr>
          <p:cNvSpPr txBox="1"/>
          <p:nvPr/>
        </p:nvSpPr>
        <p:spPr>
          <a:xfrm>
            <a:off x="609600" y="5105400"/>
            <a:ext cx="76581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Franklin Gothic Medium" panose="020B0603020102020204" pitchFamily="34" charset="0"/>
                <a:ea typeface="+mn-ea"/>
                <a:cs typeface="Arial" panose="020B0604020202020204" pitchFamily="34" charset="0"/>
              </a:rPr>
              <a:t>*HTF Regulation 24 CFR Part 93.150 covers the same language for site and         neighborhood standards</a:t>
            </a:r>
          </a:p>
        </p:txBody>
      </p:sp>
    </p:spTree>
    <p:extLst>
      <p:ext uri="{BB962C8B-B14F-4D97-AF65-F5344CB8AC3E}">
        <p14:creationId xmlns:p14="http://schemas.microsoft.com/office/powerpoint/2010/main" val="4043714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LEAD-BASED PAINT</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011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0173F-66A7-4CE2-971D-8A2ED6B96624}"/>
              </a:ext>
            </a:extLst>
          </p:cNvPr>
          <p:cNvSpPr>
            <a:spLocks noGrp="1"/>
          </p:cNvSpPr>
          <p:nvPr>
            <p:ph type="title"/>
          </p:nvPr>
        </p:nvSpPr>
        <p:spPr/>
        <p:txBody>
          <a:bodyPr/>
          <a:lstStyle/>
          <a:p>
            <a:pPr algn="r"/>
            <a:br>
              <a:rPr lang="en-US" sz="3600" b="1" dirty="0">
                <a:solidFill>
                  <a:schemeClr val="accent1"/>
                </a:solidFill>
              </a:rPr>
            </a:br>
            <a:r>
              <a:rPr lang="en-US" sz="3600" b="1" dirty="0">
                <a:solidFill>
                  <a:schemeClr val="accent1"/>
                </a:solidFill>
              </a:rPr>
              <a:t>HUD Regulation </a:t>
            </a:r>
            <a:r>
              <a:rPr lang="en-US" sz="3600" b="1" dirty="0">
                <a:solidFill>
                  <a:schemeClr val="accent1"/>
                </a:solidFill>
                <a:latin typeface="Calibri" panose="020F0502020204030204" pitchFamily="34" charset="0"/>
              </a:rPr>
              <a:t>24 CFR part 92</a:t>
            </a:r>
            <a:br>
              <a:rPr lang="en-US" dirty="0"/>
            </a:br>
            <a:endParaRPr lang="en-US" dirty="0"/>
          </a:p>
        </p:txBody>
      </p:sp>
      <p:sp>
        <p:nvSpPr>
          <p:cNvPr id="5" name="Rectangle 4">
            <a:extLst>
              <a:ext uri="{FF2B5EF4-FFF2-40B4-BE49-F238E27FC236}">
                <a16:creationId xmlns:a16="http://schemas.microsoft.com/office/drawing/2014/main" id="{80EE391E-F44C-4E4B-97C3-0708E158B3C8}"/>
              </a:ext>
            </a:extLst>
          </p:cNvPr>
          <p:cNvSpPr/>
          <p:nvPr/>
        </p:nvSpPr>
        <p:spPr>
          <a:xfrm>
            <a:off x="0" y="740428"/>
            <a:ext cx="457200" cy="326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2622D8A6-6FD0-4CB8-B41F-35B84C211E68}"/>
              </a:ext>
            </a:extLst>
          </p:cNvPr>
          <p:cNvSpPr txBox="1"/>
          <p:nvPr/>
        </p:nvSpPr>
        <p:spPr>
          <a:xfrm>
            <a:off x="587188" y="1905506"/>
            <a:ext cx="8001000"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HOME assisted housing is subject to the regulations at CFR 92.355, Subparts A, B, J, K, and R which govern lead-based paint poisoning prevention in residential structures.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rPr>
              <a:t>Applicants of any project requiring the rehabilitation of structures built prior to 1978 must comply with this regulation. A license lead-based paint inspector will be used to certify that units are in compliance.</a:t>
            </a:r>
          </a:p>
        </p:txBody>
      </p:sp>
      <p:sp>
        <p:nvSpPr>
          <p:cNvPr id="2" name="TextBox 1">
            <a:extLst>
              <a:ext uri="{FF2B5EF4-FFF2-40B4-BE49-F238E27FC236}">
                <a16:creationId xmlns:a16="http://schemas.microsoft.com/office/drawing/2014/main" id="{09EDC992-4D53-4D65-88C6-4A8891CB7293}"/>
              </a:ext>
            </a:extLst>
          </p:cNvPr>
          <p:cNvSpPr txBox="1"/>
          <p:nvPr/>
        </p:nvSpPr>
        <p:spPr>
          <a:xfrm>
            <a:off x="587188" y="5138881"/>
            <a:ext cx="76581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Franklin Gothic Medium" panose="020B0603020102020204" pitchFamily="34" charset="0"/>
                <a:ea typeface="+mn-ea"/>
                <a:cs typeface="Arial" panose="020B0604020202020204" pitchFamily="34" charset="0"/>
              </a:rPr>
              <a:t>*HTF Regulation 24 CFR Part 93.351 covers the same language for lead-based paint</a:t>
            </a:r>
          </a:p>
        </p:txBody>
      </p:sp>
    </p:spTree>
    <p:extLst>
      <p:ext uri="{BB962C8B-B14F-4D97-AF65-F5344CB8AC3E}">
        <p14:creationId xmlns:p14="http://schemas.microsoft.com/office/powerpoint/2010/main" val="2046507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ENVIRONMENTAL</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91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67740"/>
            <a:ext cx="8407400" cy="3771060"/>
          </a:xfrm>
        </p:spPr>
        <p:txBody>
          <a:bodyPr>
            <a:normAutofit fontScale="92500" lnSpcReduction="10000"/>
          </a:bodyPr>
          <a:lstStyle/>
          <a:p>
            <a:pPr marL="45720" indent="0" algn="ctr" eaLnBrk="1" fontAlgn="auto" hangingPunct="1">
              <a:lnSpc>
                <a:spcPct val="150000"/>
              </a:lnSpc>
              <a:spcAft>
                <a:spcPts val="0"/>
              </a:spcAft>
              <a:buNone/>
              <a:defRPr/>
            </a:pPr>
            <a:r>
              <a:rPr lang="en-US" sz="3200" b="1" u="sng" dirty="0">
                <a:solidFill>
                  <a:schemeClr val="tx1"/>
                </a:solidFill>
                <a:latin typeface="+mj-lt"/>
              </a:rPr>
              <a:t>HOME Investment Partnership Program</a:t>
            </a:r>
          </a:p>
          <a:p>
            <a:pPr marL="45720" indent="0" algn="ctr" eaLnBrk="1" fontAlgn="auto" hangingPunct="1">
              <a:lnSpc>
                <a:spcPct val="150000"/>
              </a:lnSpc>
              <a:spcAft>
                <a:spcPts val="0"/>
              </a:spcAft>
              <a:buNone/>
              <a:defRPr/>
            </a:pPr>
            <a:r>
              <a:rPr lang="en-US" sz="3200" b="1" dirty="0">
                <a:solidFill>
                  <a:schemeClr val="tx1"/>
                </a:solidFill>
                <a:latin typeface="+mj-lt"/>
              </a:rPr>
              <a:t>24 CFR Part 58</a:t>
            </a:r>
          </a:p>
          <a:p>
            <a:pPr marL="45720" indent="0" algn="ctr" eaLnBrk="1" fontAlgn="auto" hangingPunct="1">
              <a:lnSpc>
                <a:spcPct val="150000"/>
              </a:lnSpc>
              <a:spcAft>
                <a:spcPts val="0"/>
              </a:spcAft>
              <a:buNone/>
              <a:defRPr/>
            </a:pPr>
            <a:endParaRPr lang="en-US" sz="3200" b="1" dirty="0">
              <a:solidFill>
                <a:schemeClr val="tx1"/>
              </a:solidFill>
              <a:latin typeface="+mj-lt"/>
            </a:endParaRPr>
          </a:p>
          <a:p>
            <a:pPr marL="45720" lvl="0" indent="0" algn="ctr" eaLnBrk="1" fontAlgn="auto" hangingPunct="1">
              <a:lnSpc>
                <a:spcPct val="150000"/>
              </a:lnSpc>
              <a:spcAft>
                <a:spcPts val="0"/>
              </a:spcAft>
              <a:buClr>
                <a:srgbClr val="008A43"/>
              </a:buClr>
              <a:buNone/>
              <a:defRPr/>
            </a:pPr>
            <a:r>
              <a:rPr lang="en-US" sz="3200" b="1" u="sng" dirty="0">
                <a:solidFill>
                  <a:schemeClr val="tx1"/>
                </a:solidFill>
                <a:latin typeface="+mj-lt"/>
              </a:rPr>
              <a:t>Housing Trust Fund</a:t>
            </a:r>
          </a:p>
          <a:p>
            <a:pPr marL="45720" indent="0" algn="ctr" eaLnBrk="1" fontAlgn="auto" hangingPunct="1">
              <a:lnSpc>
                <a:spcPct val="150000"/>
              </a:lnSpc>
              <a:spcAft>
                <a:spcPts val="0"/>
              </a:spcAft>
              <a:buNone/>
              <a:defRPr/>
            </a:pPr>
            <a:r>
              <a:rPr lang="en-US" sz="3200" b="1" dirty="0">
                <a:solidFill>
                  <a:schemeClr val="tx1"/>
                </a:solidFill>
                <a:latin typeface="+mj-lt"/>
              </a:rPr>
              <a:t>24 CFR Part 93</a:t>
            </a:r>
          </a:p>
          <a:p>
            <a:pPr marL="45720" indent="0" eaLnBrk="1" fontAlgn="auto" hangingPunct="1">
              <a:lnSpc>
                <a:spcPct val="150000"/>
              </a:lnSpc>
              <a:spcAft>
                <a:spcPts val="0"/>
              </a:spcAft>
              <a:buNone/>
              <a:defRPr/>
            </a:pPr>
            <a:endParaRPr lang="en-US" dirty="0">
              <a:solidFill>
                <a:srgbClr val="263746"/>
              </a:solidFill>
              <a:latin typeface="Franklin Gothic Demi Cond" panose="020B0706030402020204" pitchFamily="34" charset="0"/>
            </a:endParaRPr>
          </a:p>
          <a:p>
            <a:pPr marL="45720" indent="0" eaLnBrk="1" fontAlgn="auto" hangingPunct="1">
              <a:lnSpc>
                <a:spcPct val="150000"/>
              </a:lnSpc>
              <a:spcAft>
                <a:spcPts val="0"/>
              </a:spcAft>
              <a:buNone/>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 </a:t>
            </a:r>
            <a:br>
              <a:rPr lang="en-US" dirty="0"/>
            </a:br>
            <a:endParaRPr lang="en-US" dirty="0"/>
          </a:p>
        </p:txBody>
      </p:sp>
      <p:sp>
        <p:nvSpPr>
          <p:cNvPr id="7" name="Rectangle 6"/>
          <p:cNvSpPr/>
          <p:nvPr/>
        </p:nvSpPr>
        <p:spPr>
          <a:xfrm>
            <a:off x="19050" y="914400"/>
            <a:ext cx="8191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200" normalizeH="0" baseline="0" noProof="0" dirty="0">
                <a:ln>
                  <a:noFill/>
                </a:ln>
                <a:solidFill>
                  <a:srgbClr val="008A43"/>
                </a:solidFill>
                <a:effectLst/>
                <a:uLnTx/>
                <a:uFillTx/>
                <a:latin typeface="Franklin Gothic Medium"/>
                <a:ea typeface="+mj-ea"/>
                <a:cs typeface="+mj-cs"/>
              </a:rPr>
              <a:t>Environmental regulations</a:t>
            </a:r>
            <a:endParaRPr kumimoji="0" lang="en-US" sz="3200" b="0" i="0" u="none" strike="noStrike" kern="1200" cap="all" spc="200" normalizeH="0" baseline="0" noProof="0" dirty="0">
              <a:ln>
                <a:noFill/>
              </a:ln>
              <a:solidFill>
                <a:prstClr val="white"/>
              </a:solidFill>
              <a:effectLst/>
              <a:uLnTx/>
              <a:uFillTx/>
              <a:latin typeface="Franklin Gothic Medium"/>
              <a:ea typeface="+mj-ea"/>
              <a:cs typeface="+mj-cs"/>
            </a:endParaRPr>
          </a:p>
        </p:txBody>
      </p:sp>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53075"/>
            <a:ext cx="16589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9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77500" lnSpcReduction="20000"/>
          </a:bodyPr>
          <a:lstStyle/>
          <a:p>
            <a:pPr marL="45720" indent="0" algn="ctr" eaLnBrk="1" fontAlgn="auto" hangingPunct="1">
              <a:lnSpc>
                <a:spcPct val="150000"/>
              </a:lnSpc>
              <a:spcAft>
                <a:spcPts val="0"/>
              </a:spcAft>
              <a:buNone/>
              <a:defRPr/>
            </a:pPr>
            <a:r>
              <a:rPr lang="en-US" sz="3200" dirty="0">
                <a:solidFill>
                  <a:srgbClr val="263746"/>
                </a:solidFill>
                <a:latin typeface="Franklin Gothic Medium" panose="020B0603020102020204" pitchFamily="34" charset="0"/>
              </a:rPr>
              <a:t>HOME Investment Partnerships (HOME) Program:</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Homeowner Rehabilitation</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Home Rental</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Community Housing Development Organization (CHDO)</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Lease Purchase Program</a:t>
            </a:r>
          </a:p>
          <a:p>
            <a:pPr marL="560070" indent="-514350" eaLnBrk="1" fontAlgn="auto" hangingPunct="1">
              <a:lnSpc>
                <a:spcPct val="120000"/>
              </a:lnSpc>
              <a:spcAft>
                <a:spcPts val="0"/>
              </a:spcAft>
              <a:buFont typeface="+mj-lt"/>
              <a:buAutoNum type="arabicParenR"/>
              <a:defRPr/>
            </a:pPr>
            <a:r>
              <a:rPr lang="en-US" sz="3200" dirty="0">
                <a:solidFill>
                  <a:srgbClr val="263746"/>
                </a:solidFill>
                <a:latin typeface="Franklin Gothic Medium" panose="020B0603020102020204" pitchFamily="34" charset="0"/>
              </a:rPr>
              <a:t>Downpayment Assistance (Set-Aside)</a:t>
            </a:r>
          </a:p>
          <a:p>
            <a:pPr marL="45720" indent="0" eaLnBrk="1" fontAlgn="auto" hangingPunct="1">
              <a:lnSpc>
                <a:spcPct val="120000"/>
              </a:lnSpc>
              <a:spcAft>
                <a:spcPts val="0"/>
              </a:spcAft>
              <a:buNone/>
              <a:defRPr/>
            </a:pPr>
            <a:endParaRPr lang="en-US" sz="3200" dirty="0">
              <a:solidFill>
                <a:srgbClr val="263746"/>
              </a:solidFill>
              <a:latin typeface="Franklin Gothic Medium" panose="020B0603020102020204" pitchFamily="34" charset="0"/>
            </a:endParaRPr>
          </a:p>
          <a:p>
            <a:pPr marL="45720" indent="0" eaLnBrk="1" fontAlgn="auto" hangingPunct="1">
              <a:lnSpc>
                <a:spcPct val="150000"/>
              </a:lnSpc>
              <a:spcAft>
                <a:spcPts val="0"/>
              </a:spcAft>
              <a:buNone/>
              <a:defRPr/>
            </a:pPr>
            <a:r>
              <a:rPr lang="en-US" sz="3200" dirty="0">
                <a:solidFill>
                  <a:srgbClr val="263746"/>
                </a:solidFill>
                <a:latin typeface="Franklin Gothic Medium" panose="020B0603020102020204" pitchFamily="34" charset="0"/>
              </a:rPr>
              <a:t>   National Housing Trust Fund (HTF) Program</a:t>
            </a:r>
          </a:p>
        </p:txBody>
      </p:sp>
      <p:sp>
        <p:nvSpPr>
          <p:cNvPr id="3" name="Title 2"/>
          <p:cNvSpPr>
            <a:spLocks noGrp="1"/>
          </p:cNvSpPr>
          <p:nvPr>
            <p:ph type="title"/>
          </p:nvPr>
        </p:nvSpPr>
        <p:spPr>
          <a:xfrm>
            <a:off x="814388" y="387350"/>
            <a:ext cx="7643812" cy="1054100"/>
          </a:xfrm>
        </p:spPr>
        <p:txBody>
          <a:bodyPr/>
          <a:lstStyle/>
          <a:p>
            <a:pPr eaLnBrk="1" fontAlgn="auto" hangingPunct="1">
              <a:spcAft>
                <a:spcPts val="0"/>
              </a:spcAft>
              <a:defRPr/>
            </a:pPr>
            <a:r>
              <a:rPr lang="en-US" b="1" dirty="0">
                <a:solidFill>
                  <a:schemeClr val="accent1"/>
                </a:solidFill>
              </a:rPr>
              <a:t>Federal Programs</a:t>
            </a:r>
            <a:br>
              <a:rPr lang="en-US" b="1" dirty="0">
                <a:solidFill>
                  <a:schemeClr val="accent1"/>
                </a:solidFill>
              </a:rPr>
            </a:br>
            <a:r>
              <a:rPr lang="en-US" b="1" dirty="0">
                <a:solidFill>
                  <a:schemeClr val="accent1"/>
                </a:solidFill>
              </a:rPr>
              <a:t>Home &amp; HTF</a:t>
            </a:r>
          </a:p>
        </p:txBody>
      </p:sp>
      <p:sp>
        <p:nvSpPr>
          <p:cNvPr id="6" name="Rectangle 5"/>
          <p:cNvSpPr/>
          <p:nvPr/>
        </p:nvSpPr>
        <p:spPr>
          <a:xfrm>
            <a:off x="0" y="762000"/>
            <a:ext cx="2209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943600"/>
            <a:ext cx="13763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50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style>
          <a:lnRef idx="2">
            <a:schemeClr val="accent1"/>
          </a:lnRef>
          <a:fillRef idx="1">
            <a:schemeClr val="lt1"/>
          </a:fillRef>
          <a:effectRef idx="0">
            <a:schemeClr val="accent1"/>
          </a:effectRef>
          <a:fontRef idx="minor">
            <a:schemeClr val="dk1"/>
          </a:fontRef>
        </p:style>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HOME &amp; HTF HOUSING</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720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fontScale="70000" lnSpcReduction="20000"/>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Home Rental Housing</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Community Housing Development Organization (CHDO)</a:t>
            </a:r>
          </a:p>
          <a:p>
            <a:pPr marL="45720" indent="0" algn="ctr" eaLnBrk="1" fontAlgn="auto" hangingPunct="1">
              <a:lnSpc>
                <a:spcPct val="150000"/>
              </a:lnSpc>
              <a:spcAft>
                <a:spcPts val="0"/>
              </a:spcAft>
              <a:buNone/>
              <a:defRPr/>
            </a:pPr>
            <a:r>
              <a:rPr lang="en-US" sz="5600" dirty="0">
                <a:solidFill>
                  <a:srgbClr val="263746"/>
                </a:solidFill>
                <a:latin typeface="Franklin Gothic Demi" panose="020B0703020102020204" pitchFamily="34" charset="0"/>
              </a:rPr>
              <a:t>National Housing Trust Fund</a:t>
            </a: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252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Non-Profit Organizations</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For Profit Organizations</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Local Units of Government</a:t>
            </a:r>
          </a:p>
          <a:p>
            <a:pPr marL="388620" lvl="0" indent="-3429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Must have demonstrated development experience and capacity with creating, rehabilitating or preserving affordable housing.</a:t>
            </a:r>
          </a:p>
          <a:p>
            <a:pPr marL="45720" lvl="0" indent="0" eaLnBrk="1" fontAlgn="auto" hangingPunct="1">
              <a:lnSpc>
                <a:spcPct val="150000"/>
              </a:lnSpc>
              <a:spcAft>
                <a:spcPts val="0"/>
              </a:spcAft>
              <a:buClr>
                <a:srgbClr val="008A43"/>
              </a:buClr>
              <a:buNone/>
              <a:defRPr/>
            </a:pPr>
            <a:endParaRPr lang="en-US" sz="2400" dirty="0">
              <a:solidFill>
                <a:srgbClr val="263746"/>
              </a:solidFill>
              <a:latin typeface="Franklin Gothic Medium" panose="020B06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b="1" dirty="0">
                <a:solidFill>
                  <a:schemeClr val="accent1"/>
                </a:solidFill>
              </a:rPr>
              <a:t>HOME/HTF Eligible Applicants</a:t>
            </a:r>
          </a:p>
        </p:txBody>
      </p:sp>
      <p:sp>
        <p:nvSpPr>
          <p:cNvPr id="6" name="Rectangle 5"/>
          <p:cNvSpPr/>
          <p:nvPr/>
        </p:nvSpPr>
        <p:spPr>
          <a:xfrm>
            <a:off x="0" y="762000"/>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191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fontScale="92500" lnSpcReduction="10000"/>
          </a:bodyPr>
          <a:lstStyle/>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New Construction/Acquisition of Rental Housing  </a:t>
            </a:r>
          </a:p>
          <a:p>
            <a:pPr marL="502920" lvl="0" indent="-457200" eaLnBrk="1" fontAlgn="auto" hangingPunct="1">
              <a:lnSpc>
                <a:spcPct val="150000"/>
              </a:lnSpc>
              <a:spcAft>
                <a:spcPts val="0"/>
              </a:spcAft>
              <a:buClr>
                <a:srgbClr val="008A43"/>
              </a:buClr>
              <a:buFont typeface="+mj-lt"/>
              <a:buAutoNum type="arabicParenR"/>
              <a:defRPr/>
            </a:pPr>
            <a:r>
              <a:rPr lang="en-US" sz="2400" dirty="0">
                <a:solidFill>
                  <a:srgbClr val="263746"/>
                </a:solidFill>
                <a:latin typeface="Franklin Gothic Medium" panose="020B0603020102020204" pitchFamily="34" charset="0"/>
              </a:rPr>
              <a:t>Substantial Rehabilitation of Rental Housing</a:t>
            </a:r>
          </a:p>
          <a:p>
            <a:pPr marL="502920" lvl="0" indent="-4572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Rental/HTF</a:t>
            </a:r>
          </a:p>
          <a:p>
            <a:pPr marL="502920" lvl="0" indent="-457200" eaLnBrk="1" fontAlgn="auto" hangingPunct="1">
              <a:lnSpc>
                <a:spcPct val="150000"/>
              </a:lnSpc>
              <a:spcAft>
                <a:spcPts val="0"/>
              </a:spcAft>
              <a:buClr>
                <a:srgbClr val="008A43"/>
              </a:buClr>
              <a:buFont typeface="Wingdings" panose="05000000000000000000" pitchFamily="2" charset="2"/>
              <a:buChar char="Ø"/>
              <a:defRPr/>
            </a:pPr>
            <a:r>
              <a:rPr lang="en-US" sz="2400" dirty="0">
                <a:solidFill>
                  <a:srgbClr val="263746"/>
                </a:solidFill>
                <a:latin typeface="Franklin Gothic Medium" panose="020B0603020102020204" pitchFamily="34" charset="0"/>
              </a:rPr>
              <a:t>Rental &amp; Homeownership/HOME Rental, Lease Purchase &amp; CHDO</a:t>
            </a:r>
          </a:p>
          <a:p>
            <a:pPr marL="388620" lvl="0" indent="-342900" eaLnBrk="1" fontAlgn="auto" hangingPunct="1">
              <a:lnSpc>
                <a:spcPct val="150000"/>
              </a:lnSpc>
              <a:spcAft>
                <a:spcPts val="0"/>
              </a:spcAft>
              <a:buClr>
                <a:srgbClr val="008A43"/>
              </a:buClr>
              <a:buFont typeface="Arial" panose="020B0604020202020204" pitchFamily="34" charset="0"/>
              <a:buChar char="•"/>
              <a:defRPr/>
            </a:pPr>
            <a:r>
              <a:rPr lang="en-US" sz="2400" dirty="0">
                <a:solidFill>
                  <a:srgbClr val="263746"/>
                </a:solidFill>
                <a:latin typeface="Franklin Gothic Medium" panose="020B0603020102020204" pitchFamily="34" charset="0"/>
              </a:rPr>
              <a:t>Single Family</a:t>
            </a:r>
          </a:p>
          <a:p>
            <a:pPr marL="388620" lvl="0" indent="-342900" eaLnBrk="1" fontAlgn="auto" hangingPunct="1">
              <a:lnSpc>
                <a:spcPct val="150000"/>
              </a:lnSpc>
              <a:spcAft>
                <a:spcPts val="0"/>
              </a:spcAft>
              <a:buClr>
                <a:srgbClr val="008A43"/>
              </a:buClr>
              <a:buFont typeface="Arial" panose="020B0604020202020204" pitchFamily="34" charset="0"/>
              <a:buChar char="•"/>
              <a:defRPr/>
            </a:pPr>
            <a:r>
              <a:rPr lang="en-US" sz="2400" dirty="0">
                <a:solidFill>
                  <a:srgbClr val="263746"/>
                </a:solidFill>
                <a:latin typeface="Franklin Gothic Medium" panose="020B0603020102020204" pitchFamily="34" charset="0"/>
              </a:rPr>
              <a:t>Multi-Family </a:t>
            </a:r>
          </a:p>
          <a:p>
            <a:pPr marL="502920" lvl="0" indent="-457200" eaLnBrk="1" fontAlgn="auto" hangingPunct="1">
              <a:lnSpc>
                <a:spcPct val="150000"/>
              </a:lnSpc>
              <a:spcAft>
                <a:spcPts val="0"/>
              </a:spcAft>
              <a:buClr>
                <a:srgbClr val="008A43"/>
              </a:buClr>
              <a:buFont typeface="+mj-lt"/>
              <a:buAutoNum type="arabicParenR"/>
              <a:defRPr/>
            </a:pPr>
            <a:endParaRPr lang="en-US" sz="2400" dirty="0">
              <a:solidFill>
                <a:srgbClr val="263746"/>
              </a:solidFill>
              <a:latin typeface="Franklin Gothic Medium" panose="020B0603020102020204" pitchFamily="34" charset="0"/>
            </a:endParaRPr>
          </a:p>
          <a:p>
            <a:pPr marL="45720" lvl="0" indent="0" eaLnBrk="1" fontAlgn="auto" hangingPunct="1">
              <a:lnSpc>
                <a:spcPct val="150000"/>
              </a:lnSpc>
              <a:spcAft>
                <a:spcPts val="0"/>
              </a:spcAft>
              <a:buClr>
                <a:srgbClr val="008A43"/>
              </a:buClr>
              <a:buNone/>
              <a:defRPr/>
            </a:pPr>
            <a:endParaRPr lang="en-US" sz="2400" dirty="0">
              <a:solidFill>
                <a:srgbClr val="263746"/>
              </a:solidFill>
              <a:latin typeface="Franklin Gothic Medium" panose="020B06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177212" cy="1054100"/>
          </a:xfrm>
        </p:spPr>
        <p:txBody>
          <a:bodyPr/>
          <a:lstStyle/>
          <a:p>
            <a:pPr eaLnBrk="1" fontAlgn="auto" hangingPunct="1">
              <a:spcAft>
                <a:spcPts val="0"/>
              </a:spcAft>
              <a:defRPr/>
            </a:pPr>
            <a:r>
              <a:rPr lang="en-US" b="1" dirty="0">
                <a:solidFill>
                  <a:schemeClr val="accent1"/>
                </a:solidFill>
              </a:rPr>
              <a:t>HOME/HTF Eligible activities/Types</a:t>
            </a:r>
          </a:p>
        </p:txBody>
      </p:sp>
      <p:sp>
        <p:nvSpPr>
          <p:cNvPr id="6" name="Rectangle 5"/>
          <p:cNvSpPr/>
          <p:nvPr/>
        </p:nvSpPr>
        <p:spPr>
          <a:xfrm>
            <a:off x="0" y="762000"/>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33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r>
              <a:rPr lang="en-US" sz="2800" b="1" dirty="0">
                <a:solidFill>
                  <a:schemeClr val="tx1"/>
                </a:solidFill>
                <a:latin typeface="+mj-lt"/>
              </a:rPr>
              <a:t>COMMUNITY HOUSING DEVELOPMENT ORGANIZATION (CHDO)</a:t>
            </a:r>
          </a:p>
          <a:p>
            <a:r>
              <a:rPr lang="en-US" sz="2800" dirty="0">
                <a:solidFill>
                  <a:schemeClr val="tx1"/>
                </a:solidFill>
              </a:rPr>
              <a:t>A private nonprofit, community-based  organization that has staff with the capacity to develop affordable housing for the community it services.</a:t>
            </a:r>
            <a:r>
              <a:rPr lang="en-US" sz="2800" dirty="0">
                <a:solidFill>
                  <a:srgbClr val="263746"/>
                </a:solidFill>
                <a:latin typeface="Franklin Gothic Demi Cond" panose="020B0706030402020204" pitchFamily="34" charset="0"/>
              </a:rPr>
              <a:t> </a:t>
            </a:r>
          </a:p>
          <a:p>
            <a:r>
              <a:rPr lang="en-US" sz="2800" dirty="0">
                <a:solidFill>
                  <a:srgbClr val="263746"/>
                </a:solidFill>
                <a:latin typeface="Franklin Gothic Demi Cond" panose="020B0706030402020204" pitchFamily="34" charset="0"/>
              </a:rPr>
              <a:t>At least 15% of HOME Funds must be set aside for specific activities to be undertaken by a special type of nonprofit .</a:t>
            </a:r>
          </a:p>
          <a:p>
            <a:endParaRPr lang="en-US" sz="2800" dirty="0">
              <a:solidFill>
                <a:schemeClr val="tx1"/>
              </a:solidFill>
            </a:endParaRPr>
          </a:p>
          <a:p>
            <a:endParaRPr lang="en-US" sz="2800" dirty="0">
              <a:solidFill>
                <a:schemeClr val="tx1"/>
              </a:solidFill>
            </a:endParaRPr>
          </a:p>
          <a:p>
            <a:pPr marL="45720" indent="0" algn="ctr" eaLnBrk="1" fontAlgn="auto" hangingPunct="1">
              <a:lnSpc>
                <a:spcPct val="150000"/>
              </a:lnSpc>
              <a:spcAft>
                <a:spcPts val="0"/>
              </a:spcAft>
              <a:buFont typeface="Wingdings 2" panose="05020102010507070707" pitchFamily="18" charset="2"/>
              <a:buNone/>
              <a:defRPr/>
            </a:pPr>
            <a:endParaRPr lang="en-US" sz="2800"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93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endParaRPr lang="en-US" sz="2800" b="1" dirty="0">
              <a:solidFill>
                <a:schemeClr val="tx1"/>
              </a:solidFill>
            </a:endParaRPr>
          </a:p>
          <a:p>
            <a:pPr marL="0" indent="0" algn="ctr">
              <a:buNone/>
            </a:pPr>
            <a:r>
              <a:rPr lang="en-US" sz="2800" b="1" dirty="0">
                <a:solidFill>
                  <a:schemeClr val="tx1"/>
                </a:solidFill>
              </a:rPr>
              <a:t>COMMUNITY HOUSING DEVELOPMENT ORGANIZATION (CHDO)</a:t>
            </a:r>
          </a:p>
          <a:p>
            <a:pPr marL="0" indent="0" algn="ctr">
              <a:buNone/>
            </a:pPr>
            <a:endParaRPr lang="en-US" sz="2800" b="1" dirty="0">
              <a:solidFill>
                <a:schemeClr val="tx1"/>
              </a:solidFill>
            </a:endParaRPr>
          </a:p>
          <a:p>
            <a:r>
              <a:rPr lang="en-US" sz="2800" dirty="0">
                <a:solidFill>
                  <a:schemeClr val="tx1"/>
                </a:solidFill>
              </a:rPr>
              <a:t>Must act as owner, developer, or sponsor of a project that is an eligible set-aside activity.</a:t>
            </a:r>
          </a:p>
          <a:p>
            <a:endParaRPr lang="en-US" sz="2800" dirty="0">
              <a:solidFill>
                <a:schemeClr val="tx1"/>
              </a:solidFill>
            </a:endParaRPr>
          </a:p>
          <a:p>
            <a:r>
              <a:rPr lang="en-US" sz="2800" dirty="0">
                <a:solidFill>
                  <a:schemeClr val="tx1"/>
                </a:solidFill>
              </a:rPr>
              <a:t>CHDO Certification required</a:t>
            </a: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142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495800"/>
          </a:xfrm>
        </p:spPr>
        <p:txBody>
          <a:bodyPr>
            <a:normAutofit/>
          </a:bodyPr>
          <a:lstStyle/>
          <a:p>
            <a:pPr marL="0" indent="0" algn="ctr">
              <a:buNone/>
            </a:pPr>
            <a:endParaRPr lang="en-US" sz="2800" b="1" dirty="0">
              <a:solidFill>
                <a:schemeClr val="tx1"/>
              </a:solidFill>
            </a:endParaRPr>
          </a:p>
          <a:p>
            <a:pPr marL="0" indent="0" algn="ctr">
              <a:buNone/>
            </a:pPr>
            <a:r>
              <a:rPr lang="en-US" sz="2800" b="1" dirty="0">
                <a:solidFill>
                  <a:schemeClr val="tx1"/>
                </a:solidFill>
              </a:rPr>
              <a:t>CHDO CERTIFICATION</a:t>
            </a:r>
          </a:p>
          <a:p>
            <a:pPr marL="0" indent="0" algn="ctr">
              <a:buNone/>
            </a:pPr>
            <a:endParaRPr lang="en-US" sz="2800" b="1" dirty="0">
              <a:solidFill>
                <a:schemeClr val="tx1"/>
              </a:solidFill>
            </a:endParaRPr>
          </a:p>
          <a:p>
            <a:endParaRPr lang="en-US" sz="2800" dirty="0">
              <a:solidFill>
                <a:schemeClr val="tx1"/>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19050" y="685800"/>
            <a:ext cx="470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5334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CHDO Set-aside</a:t>
            </a:r>
            <a:endParaRPr lang="en-US" sz="4000" dirty="0"/>
          </a:p>
        </p:txBody>
      </p:sp>
      <p:pic>
        <p:nvPicPr>
          <p:cNvPr id="297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613490"/>
            <a:ext cx="1452563" cy="96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0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CHDO Rental housing </a:t>
            </a:r>
          </a:p>
          <a:p>
            <a:pPr fontAlgn="auto">
              <a:spcAft>
                <a:spcPts val="0"/>
              </a:spcAft>
              <a:defRPr/>
            </a:pPr>
            <a:r>
              <a:rPr lang="en-US" sz="2800" b="1" dirty="0">
                <a:solidFill>
                  <a:schemeClr val="accent1"/>
                </a:solidFill>
              </a:rPr>
              <a:t>application pROCESS</a:t>
            </a:r>
            <a:endParaRPr lang="en-US" sz="28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719263"/>
            <a:ext cx="8407400" cy="185737"/>
          </a:xfrm>
        </p:spPr>
        <p:txBody>
          <a:bodyPr>
            <a:normAutofit fontScale="32500" lnSpcReduction="20000"/>
          </a:bodyPr>
          <a:lstStyle/>
          <a:p>
            <a:pPr marL="44450" indent="0">
              <a:buNone/>
            </a:pPr>
            <a:r>
              <a:rPr lang="en-US" dirty="0"/>
              <a:t>CHDO</a:t>
            </a:r>
          </a:p>
        </p:txBody>
      </p:sp>
      <p:graphicFrame>
        <p:nvGraphicFramePr>
          <p:cNvPr id="7" name="Object 6">
            <a:extLst>
              <a:ext uri="{FF2B5EF4-FFF2-40B4-BE49-F238E27FC236}">
                <a16:creationId xmlns:a16="http://schemas.microsoft.com/office/drawing/2014/main" id="{1C50144A-74CF-498C-94FA-32171FC12BC3}"/>
              </a:ext>
            </a:extLst>
          </p:cNvPr>
          <p:cNvGraphicFramePr>
            <a:graphicFrameLocks noChangeAspect="1"/>
          </p:cNvGraphicFramePr>
          <p:nvPr>
            <p:extLst>
              <p:ext uri="{D42A27DB-BD31-4B8C-83A1-F6EECF244321}">
                <p14:modId xmlns:p14="http://schemas.microsoft.com/office/powerpoint/2010/main" val="524349219"/>
              </p:ext>
            </p:extLst>
          </p:nvPr>
        </p:nvGraphicFramePr>
        <p:xfrm>
          <a:off x="1447800" y="1485360"/>
          <a:ext cx="5791200" cy="4460877"/>
        </p:xfrm>
        <a:graphic>
          <a:graphicData uri="http://schemas.openxmlformats.org/presentationml/2006/ole">
            <mc:AlternateContent xmlns:mc="http://schemas.openxmlformats.org/markup-compatibility/2006">
              <mc:Choice xmlns:v="urn:schemas-microsoft-com:vml" Requires="v">
                <p:oleObj spid="_x0000_s2053" name="Acrobat Document" r:id="rId5" imgW="4663430" imgH="6035040" progId="Acrobat.Document.2015">
                  <p:embed/>
                </p:oleObj>
              </mc:Choice>
              <mc:Fallback>
                <p:oleObj name="Acrobat Document" r:id="rId5" imgW="4663430" imgH="6035040" progId="Acrobat.Document.2015">
                  <p:embed/>
                  <p:pic>
                    <p:nvPicPr>
                      <p:cNvPr id="0" name=""/>
                      <p:cNvPicPr/>
                      <p:nvPr/>
                    </p:nvPicPr>
                    <p:blipFill>
                      <a:blip r:embed="rId6"/>
                      <a:stretch>
                        <a:fillRect/>
                      </a:stretch>
                    </p:blipFill>
                    <p:spPr>
                      <a:xfrm>
                        <a:off x="1447800" y="1485360"/>
                        <a:ext cx="5791200" cy="4460877"/>
                      </a:xfrm>
                      <a:prstGeom prst="rect">
                        <a:avLst/>
                      </a:prstGeom>
                    </p:spPr>
                  </p:pic>
                </p:oleObj>
              </mc:Fallback>
            </mc:AlternateContent>
          </a:graphicData>
        </a:graphic>
      </p:graphicFrame>
    </p:spTree>
    <p:extLst>
      <p:ext uri="{BB962C8B-B14F-4D97-AF65-F5344CB8AC3E}">
        <p14:creationId xmlns:p14="http://schemas.microsoft.com/office/powerpoint/2010/main" val="1728460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a:t>
            </a:r>
            <a:endParaRPr lang="en-US" sz="2800" dirty="0"/>
          </a:p>
        </p:txBody>
      </p:sp>
      <p:pic>
        <p:nvPicPr>
          <p:cNvPr id="2765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719263"/>
            <a:ext cx="8407400" cy="45719"/>
          </a:xfrm>
        </p:spPr>
        <p:txBody>
          <a:bodyPr>
            <a:normAutofit fontScale="25000" lnSpcReduction="20000"/>
          </a:bodyPr>
          <a:lstStyle/>
          <a:p>
            <a:endParaRPr lang="en-US" dirty="0"/>
          </a:p>
        </p:txBody>
      </p:sp>
      <p:graphicFrame>
        <p:nvGraphicFramePr>
          <p:cNvPr id="4" name="Object 3">
            <a:extLst>
              <a:ext uri="{FF2B5EF4-FFF2-40B4-BE49-F238E27FC236}">
                <a16:creationId xmlns:a16="http://schemas.microsoft.com/office/drawing/2014/main" id="{1AA1AEBB-F14B-4F2D-B402-BEBC75F6A80A}"/>
              </a:ext>
            </a:extLst>
          </p:cNvPr>
          <p:cNvGraphicFramePr>
            <a:graphicFrameLocks noChangeAspect="1"/>
          </p:cNvGraphicFramePr>
          <p:nvPr>
            <p:extLst>
              <p:ext uri="{D42A27DB-BD31-4B8C-83A1-F6EECF244321}">
                <p14:modId xmlns:p14="http://schemas.microsoft.com/office/powerpoint/2010/main" val="1112493618"/>
              </p:ext>
            </p:extLst>
          </p:nvPr>
        </p:nvGraphicFramePr>
        <p:xfrm>
          <a:off x="1828800" y="1828800"/>
          <a:ext cx="5562600" cy="4396586"/>
        </p:xfrm>
        <a:graphic>
          <a:graphicData uri="http://schemas.openxmlformats.org/presentationml/2006/ole">
            <mc:AlternateContent xmlns:mc="http://schemas.openxmlformats.org/markup-compatibility/2006">
              <mc:Choice xmlns:v="urn:schemas-microsoft-com:vml" Requires="v">
                <p:oleObj spid="_x0000_s3077" name="Acrobat Document" r:id="rId5" imgW="4663430" imgH="6035040" progId="Acrobat.Document.2015">
                  <p:embed/>
                </p:oleObj>
              </mc:Choice>
              <mc:Fallback>
                <p:oleObj name="Acrobat Document" r:id="rId5" imgW="4663430" imgH="6035040" progId="Acrobat.Document.2015">
                  <p:embed/>
                  <p:pic>
                    <p:nvPicPr>
                      <p:cNvPr id="0" name=""/>
                      <p:cNvPicPr/>
                      <p:nvPr/>
                    </p:nvPicPr>
                    <p:blipFill>
                      <a:blip r:embed="rId6"/>
                      <a:stretch>
                        <a:fillRect/>
                      </a:stretch>
                    </p:blipFill>
                    <p:spPr>
                      <a:xfrm>
                        <a:off x="1828800" y="1828800"/>
                        <a:ext cx="5562600" cy="4396586"/>
                      </a:xfrm>
                      <a:prstGeom prst="rect">
                        <a:avLst/>
                      </a:prstGeom>
                    </p:spPr>
                  </p:pic>
                </p:oleObj>
              </mc:Fallback>
            </mc:AlternateContent>
          </a:graphicData>
        </a:graphic>
      </p:graphicFrame>
    </p:spTree>
    <p:extLst>
      <p:ext uri="{BB962C8B-B14F-4D97-AF65-F5344CB8AC3E}">
        <p14:creationId xmlns:p14="http://schemas.microsoft.com/office/powerpoint/2010/main" val="2312204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marL="44450" indent="0">
              <a:buNone/>
            </a:pPr>
            <a:r>
              <a:rPr lang="en-US" dirty="0">
                <a:solidFill>
                  <a:srgbClr val="000000"/>
                </a:solidFill>
                <a:latin typeface="Calibri" panose="020F0502020204030204" pitchFamily="34" charset="0"/>
              </a:rPr>
              <a:t>The application process consists of two steps: </a:t>
            </a:r>
          </a:p>
          <a:p>
            <a:pPr marL="44450" indent="0">
              <a:buNone/>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 </a:t>
            </a:r>
            <a:r>
              <a:rPr lang="en-US" dirty="0">
                <a:solidFill>
                  <a:srgbClr val="000000"/>
                </a:solidFill>
                <a:latin typeface="Calibri" panose="020F0502020204030204" pitchFamily="34" charset="0"/>
              </a:rPr>
              <a:t>Threshold Review - Does the application meet Threshold requirements to be considered for funding (Addendum 1);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2) </a:t>
            </a:r>
            <a:r>
              <a:rPr lang="en-US" dirty="0">
                <a:solidFill>
                  <a:srgbClr val="000000"/>
                </a:solidFill>
                <a:latin typeface="Calibri" panose="020F0502020204030204" pitchFamily="34" charset="0"/>
              </a:rPr>
              <a:t>Application Scoring - Score the application using a scoring standard with a 100-point scale. </a:t>
            </a:r>
          </a:p>
          <a:p>
            <a:endParaRPr lang="en-US" b="1" dirty="0">
              <a:solidFill>
                <a:srgbClr val="000000"/>
              </a:solidFill>
              <a:latin typeface="Calibri" panose="020F0502020204030204" pitchFamily="34" charset="0"/>
            </a:endParaRPr>
          </a:p>
          <a:p>
            <a:pPr marL="44450" indent="0">
              <a:buNone/>
            </a:pPr>
            <a:r>
              <a:rPr lang="en-US" b="1" dirty="0">
                <a:solidFill>
                  <a:srgbClr val="000000"/>
                </a:solidFill>
                <a:latin typeface="Calibri" panose="020F0502020204030204" pitchFamily="34" charset="0"/>
              </a:rPr>
              <a:t>****Applications must score a minimum of 75 on a 100 point scale to be considered for funding. </a:t>
            </a:r>
          </a:p>
        </p:txBody>
      </p:sp>
    </p:spTree>
    <p:extLst>
      <p:ext uri="{BB962C8B-B14F-4D97-AF65-F5344CB8AC3E}">
        <p14:creationId xmlns:p14="http://schemas.microsoft.com/office/powerpoint/2010/main" val="13924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C3DD4-FA81-48EA-A49C-F192454A9CE8}"/>
              </a:ext>
            </a:extLst>
          </p:cNvPr>
          <p:cNvSpPr>
            <a:spLocks noGrp="1"/>
          </p:cNvSpPr>
          <p:nvPr>
            <p:ph type="body" idx="1"/>
          </p:nvPr>
        </p:nvSpPr>
        <p:spPr/>
        <p:txBody>
          <a:bodyPr/>
          <a:lstStyle/>
          <a:p>
            <a:r>
              <a:rPr lang="en-US" dirty="0"/>
              <a:t>HOMM</a:t>
            </a:r>
          </a:p>
        </p:txBody>
      </p:sp>
      <p:sp>
        <p:nvSpPr>
          <p:cNvPr id="3" name="Content Placeholder 2">
            <a:extLst>
              <a:ext uri="{FF2B5EF4-FFF2-40B4-BE49-F238E27FC236}">
                <a16:creationId xmlns:a16="http://schemas.microsoft.com/office/drawing/2014/main" id="{B2FA3CB5-8AB5-4AA3-96B1-6E66AB8CD74F}"/>
              </a:ext>
            </a:extLst>
          </p:cNvPr>
          <p:cNvSpPr>
            <a:spLocks noGrp="1"/>
          </p:cNvSpPr>
          <p:nvPr>
            <p:ph sz="half" idx="2"/>
          </p:nvPr>
        </p:nvSpPr>
        <p:spPr>
          <a:xfrm>
            <a:off x="457200" y="1219201"/>
            <a:ext cx="4040188" cy="4906962"/>
          </a:xfrm>
        </p:spPr>
        <p:txBody>
          <a:bodyPr>
            <a:normAutofit fontScale="77500" lnSpcReduction="20000"/>
          </a:bodyPr>
          <a:lstStyle/>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Statutory-</a:t>
            </a:r>
            <a:r>
              <a:rPr lang="en-US" sz="1300" spc="0" dirty="0">
                <a:solidFill>
                  <a:prstClr val="black"/>
                </a:solidFill>
                <a:latin typeface="Lucida Sans Unicode"/>
              </a:rPr>
              <a:t> Title II of the Cranston-Gonzales National Affordable Housing Act of 1990, as amended</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Regulatory</a:t>
            </a:r>
            <a:r>
              <a:rPr lang="en-US" sz="1300" spc="0" dirty="0">
                <a:solidFill>
                  <a:prstClr val="black"/>
                </a:solidFill>
                <a:latin typeface="Lucida Sans Unicode"/>
              </a:rPr>
              <a:t>- 24 CFR Part 92</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Purpose</a:t>
            </a:r>
            <a:r>
              <a:rPr lang="en-US" sz="1300" spc="0" dirty="0">
                <a:solidFill>
                  <a:prstClr val="black"/>
                </a:solidFill>
                <a:latin typeface="Lucida Sans Unicode"/>
              </a:rPr>
              <a:t>- State or local government determines mix of activities to address locally-identified priority housing needs, through development or rehabilitation of housing for rent or homeownership, repair of substandard owner=occupied housing or provision of tenant-based rental assistance</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Allocation</a:t>
            </a:r>
            <a:r>
              <a:rPr lang="en-US" sz="1300" spc="0" dirty="0">
                <a:solidFill>
                  <a:prstClr val="black"/>
                </a:solidFill>
                <a:latin typeface="Lucida Sans Unicode"/>
              </a:rPr>
              <a:t>-Formula</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Formula Factors</a:t>
            </a:r>
            <a:r>
              <a:rPr lang="en-US" sz="1300" spc="0" dirty="0">
                <a:solidFill>
                  <a:prstClr val="black"/>
                </a:solidFill>
                <a:latin typeface="Lucida Sans Unicode"/>
              </a:rPr>
              <a:t>- Substandard housing; defined as overcrowding, or incomplete kitchen facilities, or incomplete plumbing; high rent to income ratio; rental households in poverty; poverty relative to national average; cost of producing hosing relative to national average; inadequate housing-low vacancy, poor enters; pre-1950 housing stock occupied by poor households; fiscal incapacity</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Minimum Grant- </a:t>
            </a:r>
            <a:r>
              <a:rPr lang="en-US" sz="1300" spc="0" dirty="0">
                <a:solidFill>
                  <a:prstClr val="black"/>
                </a:solidFill>
                <a:latin typeface="Lucida Sans Unicode"/>
              </a:rPr>
              <a:t>States- $3 million</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Match Requirement- </a:t>
            </a:r>
            <a:r>
              <a:rPr lang="en-US" sz="1300" spc="0" dirty="0">
                <a:solidFill>
                  <a:prstClr val="black"/>
                </a:solidFill>
                <a:latin typeface="Lucida Sans Unicode"/>
              </a:rPr>
              <a:t>25% match required. Reductions possible based on fiscal distress reduction or Presidentially-declared major disaster</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Minimum income targeting-</a:t>
            </a:r>
            <a:r>
              <a:rPr lang="en-US" sz="1300" spc="0" dirty="0">
                <a:solidFill>
                  <a:prstClr val="black"/>
                </a:solidFill>
                <a:latin typeface="Lucida Sans Unicode"/>
              </a:rPr>
              <a:t>100% for low-income households (&lt;_80% of AMI); 90%( of rental units and TBRA) for households at &lt;_60% AMI; 20% of rental units in projects of more than 5 HOME units for households at &lt;_ 50% AMI</a:t>
            </a:r>
          </a:p>
          <a:p>
            <a:pPr marL="365760" lvl="0" indent="-256032" eaLnBrk="1" fontAlgn="auto" hangingPunct="1">
              <a:spcBef>
                <a:spcPts val="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0"/>
              </a:spcBef>
              <a:spcAft>
                <a:spcPts val="0"/>
              </a:spcAft>
              <a:buClr>
                <a:srgbClr val="C66951"/>
              </a:buClr>
              <a:buSzPct val="68000"/>
              <a:buFont typeface="Wingdings 3"/>
              <a:buChar char=""/>
            </a:pPr>
            <a:r>
              <a:rPr lang="en-US" sz="1300" b="1" spc="0" dirty="0">
                <a:solidFill>
                  <a:prstClr val="black"/>
                </a:solidFill>
                <a:latin typeface="Lucida Sans Unicode"/>
              </a:rPr>
              <a:t>Eligible Activities-</a:t>
            </a:r>
            <a:r>
              <a:rPr lang="en-US" sz="1300" spc="0" dirty="0">
                <a:solidFill>
                  <a:prstClr val="black"/>
                </a:solidFill>
                <a:latin typeface="Lucida Sans Unicode"/>
              </a:rPr>
              <a:t>New Construction of rental and homebuyer units;  Acquisition or acquisition/rehabilitation of rental and homebuyer units</a:t>
            </a:r>
          </a:p>
          <a:p>
            <a:endParaRPr lang="en-US" dirty="0"/>
          </a:p>
        </p:txBody>
      </p:sp>
      <p:sp>
        <p:nvSpPr>
          <p:cNvPr id="4" name="Text Placeholder 3">
            <a:extLst>
              <a:ext uri="{FF2B5EF4-FFF2-40B4-BE49-F238E27FC236}">
                <a16:creationId xmlns:a16="http://schemas.microsoft.com/office/drawing/2014/main" id="{6184B0F5-F64A-4DDE-9C8B-4029F174E8A4}"/>
              </a:ext>
            </a:extLst>
          </p:cNvPr>
          <p:cNvSpPr>
            <a:spLocks noGrp="1"/>
          </p:cNvSpPr>
          <p:nvPr>
            <p:ph type="body" sz="quarter" idx="3"/>
          </p:nvPr>
        </p:nvSpPr>
        <p:spPr/>
        <p:txBody>
          <a:bodyPr/>
          <a:lstStyle/>
          <a:p>
            <a:pPr lvl="0" eaLnBrk="1" fontAlgn="auto" hangingPunct="1">
              <a:spcBef>
                <a:spcPts val="400"/>
              </a:spcBef>
              <a:spcAft>
                <a:spcPts val="0"/>
              </a:spcAft>
              <a:buClr>
                <a:srgbClr val="C66951"/>
              </a:buClr>
              <a:buSzPct val="68000"/>
            </a:pPr>
            <a:r>
              <a:rPr lang="en-US" u="sng" spc="0" dirty="0">
                <a:solidFill>
                  <a:prstClr val="white"/>
                </a:solidFill>
                <a:latin typeface="Lucida Sans Unicode"/>
              </a:rPr>
              <a:t>HTF</a:t>
            </a:r>
          </a:p>
          <a:p>
            <a:endParaRPr lang="en-US" dirty="0"/>
          </a:p>
        </p:txBody>
      </p:sp>
      <p:sp>
        <p:nvSpPr>
          <p:cNvPr id="5" name="Content Placeholder 4">
            <a:extLst>
              <a:ext uri="{FF2B5EF4-FFF2-40B4-BE49-F238E27FC236}">
                <a16:creationId xmlns:a16="http://schemas.microsoft.com/office/drawing/2014/main" id="{AC28450A-B60D-4A22-9E2C-675D7955EF79}"/>
              </a:ext>
            </a:extLst>
          </p:cNvPr>
          <p:cNvSpPr>
            <a:spLocks noGrp="1"/>
          </p:cNvSpPr>
          <p:nvPr>
            <p:ph sz="quarter" idx="4"/>
          </p:nvPr>
        </p:nvSpPr>
        <p:spPr>
          <a:xfrm>
            <a:off x="4645025" y="1143001"/>
            <a:ext cx="4041775" cy="4983162"/>
          </a:xfrm>
        </p:spPr>
        <p:txBody>
          <a:bodyPr>
            <a:normAutofit fontScale="77500" lnSpcReduction="20000"/>
          </a:bodyPr>
          <a:lstStyle/>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Statutory-</a:t>
            </a:r>
            <a:r>
              <a:rPr lang="en-US" sz="1300" spc="0" dirty="0">
                <a:solidFill>
                  <a:prstClr val="black"/>
                </a:solidFill>
                <a:latin typeface="Lucida Sans Unicode"/>
              </a:rPr>
              <a:t> Title I of the Housing Economic Recovery Act of 2008</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Regulatory</a:t>
            </a:r>
            <a:r>
              <a:rPr lang="en-US" sz="1300" spc="0" dirty="0">
                <a:solidFill>
                  <a:prstClr val="black"/>
                </a:solidFill>
                <a:latin typeface="Lucida Sans Unicode"/>
              </a:rPr>
              <a:t>- 24 CFR Part 93</a:t>
            </a:r>
          </a:p>
          <a:p>
            <a:pPr marL="365760" lvl="0" indent="-256032" eaLnBrk="1" fontAlgn="auto" hangingPunct="1">
              <a:spcBef>
                <a:spcPts val="40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Purpose</a:t>
            </a:r>
            <a:r>
              <a:rPr lang="en-US" sz="1300" spc="0" dirty="0">
                <a:solidFill>
                  <a:prstClr val="black"/>
                </a:solidFill>
                <a:latin typeface="Lucida Sans Unicode"/>
              </a:rPr>
              <a:t>- State determines priority housing need throughout the State for production or preservation, primarily of rental housing, affordable and available to ELI households</a:t>
            </a:r>
          </a:p>
          <a:p>
            <a:pPr marL="365760" lvl="0" indent="-256032" eaLnBrk="1" fontAlgn="auto" hangingPunct="1">
              <a:spcBef>
                <a:spcPts val="400"/>
              </a:spcBef>
              <a:spcAft>
                <a:spcPts val="0"/>
              </a:spcAft>
              <a:buClr>
                <a:srgbClr val="C66951"/>
              </a:buClr>
              <a:buSzPct val="68000"/>
              <a:buFont typeface="Wingdings 3"/>
              <a:buChar char=""/>
            </a:pPr>
            <a:endParaRPr lang="en-US" sz="1300" b="1"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Allocation</a:t>
            </a:r>
            <a:r>
              <a:rPr lang="en-US" sz="1300" spc="0" dirty="0">
                <a:solidFill>
                  <a:prstClr val="black"/>
                </a:solidFill>
                <a:latin typeface="Lucida Sans Unicode"/>
              </a:rPr>
              <a:t>- Formula</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Formula Factors</a:t>
            </a:r>
            <a:r>
              <a:rPr lang="en-US" sz="1300" spc="0" dirty="0">
                <a:solidFill>
                  <a:prstClr val="black"/>
                </a:solidFill>
                <a:latin typeface="Lucida Sans Unicode"/>
              </a:rPr>
              <a:t>- Substandard housing; defined as overcrowding, or incomplete kitchen facilities, or incomplete plumbing, or high rent to income ratio; shortage of standard housing affordable to VL and EVL income families(below 50% of AMI and 30% AMI) households; weighted toward extremely low-income households; high rent to income ratio (&gt;_50% of income for rent; cost of producing housing relative to national average</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Minimum Grant- </a:t>
            </a:r>
            <a:r>
              <a:rPr lang="en-US" sz="1300" spc="0" dirty="0">
                <a:solidFill>
                  <a:prstClr val="black"/>
                </a:solidFill>
                <a:latin typeface="Lucida Sans Unicode"/>
              </a:rPr>
              <a:t>States-$3 million or alternative methodology, if minimum funding is not available</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Match Requirement- </a:t>
            </a:r>
            <a:r>
              <a:rPr lang="en-US" sz="1300" spc="0" dirty="0">
                <a:solidFill>
                  <a:prstClr val="black"/>
                </a:solidFill>
                <a:latin typeface="Lucida Sans Unicode"/>
              </a:rPr>
              <a:t>No match requirement</a:t>
            </a:r>
          </a:p>
          <a:p>
            <a:pPr marL="365760" lvl="0" indent="-256032" eaLnBrk="1" fontAlgn="auto" hangingPunct="1">
              <a:spcBef>
                <a:spcPts val="400"/>
              </a:spcBef>
              <a:spcAft>
                <a:spcPts val="0"/>
              </a:spcAft>
              <a:buClr>
                <a:srgbClr val="C66951"/>
              </a:buClr>
              <a:buSzPct val="68000"/>
              <a:buFont typeface="Wingdings 3"/>
              <a:buChar char=""/>
            </a:pPr>
            <a:endParaRPr lang="en-US" sz="1300" spc="0" dirty="0">
              <a:solidFill>
                <a:prstClr val="black"/>
              </a:solidFill>
              <a:latin typeface="Lucida Sans Unicode"/>
            </a:endParaRP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Minimum income targeting- </a:t>
            </a:r>
            <a:r>
              <a:rPr lang="en-US" sz="1300" spc="0" dirty="0">
                <a:solidFill>
                  <a:prstClr val="black"/>
                </a:solidFill>
                <a:latin typeface="Lucida Sans Unicode"/>
              </a:rPr>
              <a:t>100% for ELI households (&lt;_30% AMI); or families with income at or below the poverty line(whichever is greater) when HTF funds are less than $1 billion; 75% for ELI households (&lt;_30% AMI) or families with income at or below the poverty line(whichever is greater) when HTF funds are greater that $1 billion; up to 25% for VLI households (&lt;_50% of AMI)</a:t>
            </a:r>
          </a:p>
          <a:p>
            <a:pPr marL="365760" lvl="0" indent="-256032" eaLnBrk="1" fontAlgn="auto" hangingPunct="1">
              <a:spcBef>
                <a:spcPts val="400"/>
              </a:spcBef>
              <a:spcAft>
                <a:spcPts val="0"/>
              </a:spcAft>
              <a:buClr>
                <a:srgbClr val="C66951"/>
              </a:buClr>
              <a:buSzPct val="68000"/>
              <a:buFont typeface="Wingdings 3"/>
              <a:buChar char=""/>
            </a:pPr>
            <a:r>
              <a:rPr lang="en-US" sz="1300" b="1" spc="0" dirty="0">
                <a:solidFill>
                  <a:prstClr val="black"/>
                </a:solidFill>
                <a:latin typeface="Lucida Sans Unicode"/>
              </a:rPr>
              <a:t>Eligible Activities-</a:t>
            </a:r>
            <a:r>
              <a:rPr lang="en-US" sz="1300" spc="0" dirty="0">
                <a:solidFill>
                  <a:prstClr val="black"/>
                </a:solidFill>
                <a:latin typeface="Lucida Sans Unicode"/>
              </a:rPr>
              <a:t>New Construction of rental and homebuyer units;  Acquisition or acquisition/rehabilitation of rental and homebuyer units</a:t>
            </a:r>
          </a:p>
          <a:p>
            <a:endParaRPr lang="en-US" dirty="0"/>
          </a:p>
        </p:txBody>
      </p:sp>
      <p:sp>
        <p:nvSpPr>
          <p:cNvPr id="6" name="Title 5">
            <a:extLst>
              <a:ext uri="{FF2B5EF4-FFF2-40B4-BE49-F238E27FC236}">
                <a16:creationId xmlns:a16="http://schemas.microsoft.com/office/drawing/2014/main" id="{69C145EC-5444-4F75-848A-E20841C894CD}"/>
              </a:ext>
            </a:extLst>
          </p:cNvPr>
          <p:cNvSpPr>
            <a:spLocks noGrp="1"/>
          </p:cNvSpPr>
          <p:nvPr>
            <p:ph type="title"/>
          </p:nvPr>
        </p:nvSpPr>
        <p:spPr>
          <a:xfrm>
            <a:off x="381000" y="355600"/>
            <a:ext cx="8382000" cy="482600"/>
          </a:xfrm>
        </p:spPr>
        <p:txBody>
          <a:bodyPr/>
          <a:lstStyle/>
          <a:p>
            <a:pPr algn="l"/>
            <a:r>
              <a:rPr lang="en-US" dirty="0"/>
              <a:t>o</a:t>
            </a:r>
            <a:r>
              <a:rPr lang="en-US" sz="2200" b="1" cap="none" spc="0" dirty="0">
                <a:solidFill>
                  <a:srgbClr val="534949"/>
                </a:solidFill>
                <a:effectLst>
                  <a:outerShdw blurRad="31750" dist="25400" dir="5400000" algn="tl" rotWithShape="0">
                    <a:srgbClr val="000000">
                      <a:alpha val="25000"/>
                    </a:srgbClr>
                  </a:outerShdw>
                </a:effectLst>
                <a:latin typeface="Lucida Sans Unicode"/>
              </a:rPr>
              <a:t> HOME PROGRAM 		   VS		HTF PROGRAM</a:t>
            </a:r>
            <a:endParaRPr lang="en-US" dirty="0"/>
          </a:p>
        </p:txBody>
      </p:sp>
      <p:pic>
        <p:nvPicPr>
          <p:cNvPr id="7" name="Picture 6">
            <a:extLst>
              <a:ext uri="{FF2B5EF4-FFF2-40B4-BE49-F238E27FC236}">
                <a16:creationId xmlns:a16="http://schemas.microsoft.com/office/drawing/2014/main" id="{A2876DCB-A7F9-4911-81E1-39766860624B}"/>
              </a:ext>
            </a:extLst>
          </p:cNvPr>
          <p:cNvPicPr>
            <a:picLocks noChangeAspect="1"/>
          </p:cNvPicPr>
          <p:nvPr/>
        </p:nvPicPr>
        <p:blipFill>
          <a:blip r:embed="rId2"/>
          <a:stretch>
            <a:fillRect/>
          </a:stretch>
        </p:blipFill>
        <p:spPr>
          <a:xfrm>
            <a:off x="4096471" y="3108932"/>
            <a:ext cx="951058" cy="640135"/>
          </a:xfrm>
          <a:prstGeom prst="rect">
            <a:avLst/>
          </a:prstGeom>
        </p:spPr>
      </p:pic>
    </p:spTree>
    <p:extLst>
      <p:ext uri="{BB962C8B-B14F-4D97-AF65-F5344CB8AC3E}">
        <p14:creationId xmlns:p14="http://schemas.microsoft.com/office/powerpoint/2010/main" val="137979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process/Threshold</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An application must meet all threshold requirements in order to be eligible for reservation of an award. </a:t>
            </a:r>
          </a:p>
          <a:p>
            <a:r>
              <a:rPr lang="en-US" dirty="0">
                <a:solidFill>
                  <a:srgbClr val="000000"/>
                </a:solidFill>
                <a:latin typeface="Calibri" panose="020F0502020204030204" pitchFamily="34" charset="0"/>
              </a:rPr>
              <a:t>Documentation satisfying the threshold requirements must be included in the application and tabbed according to the Table of Contents. </a:t>
            </a:r>
          </a:p>
          <a:p>
            <a:r>
              <a:rPr lang="en-US" dirty="0">
                <a:solidFill>
                  <a:srgbClr val="000000"/>
                </a:solidFill>
                <a:latin typeface="Calibri" panose="020F0502020204030204" pitchFamily="34" charset="0"/>
              </a:rPr>
              <a:t>MHC will notify Applicants of any deficient item or any item requiring clarification. </a:t>
            </a:r>
          </a:p>
          <a:p>
            <a:r>
              <a:rPr lang="en-US" dirty="0">
                <a:solidFill>
                  <a:srgbClr val="000000"/>
                </a:solidFill>
                <a:latin typeface="Calibri" panose="020F0502020204030204" pitchFamily="34" charset="0"/>
              </a:rPr>
              <a:t>Any competitive application that does not meet all the threshold requirements within the timeframe of the notification letter will be disqualified.</a:t>
            </a:r>
            <a:endParaRPr lang="en-US" dirty="0"/>
          </a:p>
        </p:txBody>
      </p:sp>
    </p:spTree>
    <p:extLst>
      <p:ext uri="{BB962C8B-B14F-4D97-AF65-F5344CB8AC3E}">
        <p14:creationId xmlns:p14="http://schemas.microsoft.com/office/powerpoint/2010/main" val="4137989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process/Threshold/Factors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US" dirty="0">
                <a:solidFill>
                  <a:srgbClr val="000000"/>
                </a:solidFill>
                <a:latin typeface="Calibri" panose="020F0502020204030204" pitchFamily="34" charset="0"/>
              </a:rPr>
              <a:t>(1) 	Eligible Applicant 	</a:t>
            </a:r>
          </a:p>
          <a:p>
            <a:r>
              <a:rPr lang="en-US" dirty="0">
                <a:solidFill>
                  <a:srgbClr val="000000"/>
                </a:solidFill>
                <a:latin typeface="Calibri" panose="020F0502020204030204" pitchFamily="34" charset="0"/>
              </a:rPr>
              <a:t>(2) 	Eligible Project Type/Activity 	</a:t>
            </a:r>
          </a:p>
          <a:p>
            <a:r>
              <a:rPr lang="en-US" dirty="0">
                <a:solidFill>
                  <a:srgbClr val="000000"/>
                </a:solidFill>
                <a:latin typeface="Calibri" panose="020F0502020204030204" pitchFamily="34" charset="0"/>
              </a:rPr>
              <a:t>(3) 	Financial Feasibility 	</a:t>
            </a:r>
          </a:p>
          <a:p>
            <a:r>
              <a:rPr lang="en-US" dirty="0">
                <a:solidFill>
                  <a:srgbClr val="000000"/>
                </a:solidFill>
                <a:latin typeface="Calibri" panose="020F0502020204030204" pitchFamily="34" charset="0"/>
              </a:rPr>
              <a:t>(4) 	Merits: Addressing State’s Priority Housing Needs 	</a:t>
            </a:r>
          </a:p>
          <a:p>
            <a:r>
              <a:rPr lang="en-US" dirty="0">
                <a:solidFill>
                  <a:srgbClr val="000000"/>
                </a:solidFill>
                <a:latin typeface="Calibri" panose="020F0502020204030204" pitchFamily="34" charset="0"/>
              </a:rPr>
              <a:t>(5) 	Evidence of Affirmatively Furthering Fair Housing 	</a:t>
            </a:r>
          </a:p>
          <a:p>
            <a:r>
              <a:rPr lang="en-US" dirty="0">
                <a:solidFill>
                  <a:srgbClr val="000000"/>
                </a:solidFill>
                <a:latin typeface="Calibri" panose="020F0502020204030204" pitchFamily="34" charset="0"/>
              </a:rPr>
              <a:t>(6) 	Firm Commitment of Other Funding Sources 	</a:t>
            </a:r>
          </a:p>
          <a:p>
            <a:r>
              <a:rPr lang="en-US" dirty="0">
                <a:solidFill>
                  <a:srgbClr val="000000"/>
                </a:solidFill>
                <a:latin typeface="Calibri" panose="020F0502020204030204" pitchFamily="34" charset="0"/>
              </a:rPr>
              <a:t>(7) 	Implementation of Supportive Services 	</a:t>
            </a:r>
          </a:p>
          <a:p>
            <a:r>
              <a:rPr lang="en-US" dirty="0">
                <a:solidFill>
                  <a:srgbClr val="000000"/>
                </a:solidFill>
                <a:latin typeface="Calibri" panose="020F0502020204030204" pitchFamily="34" charset="0"/>
              </a:rPr>
              <a:t>(8) 	Applicants Experience 	</a:t>
            </a:r>
          </a:p>
          <a:p>
            <a:r>
              <a:rPr lang="en-US" dirty="0">
                <a:solidFill>
                  <a:srgbClr val="000000"/>
                </a:solidFill>
                <a:latin typeface="Calibri" panose="020F0502020204030204" pitchFamily="34" charset="0"/>
              </a:rPr>
              <a:t>(9) 	Certification of HTF Requirements 	</a:t>
            </a:r>
          </a:p>
          <a:p>
            <a:r>
              <a:rPr lang="en-US" dirty="0">
                <a:solidFill>
                  <a:srgbClr val="000000"/>
                </a:solidFill>
                <a:latin typeface="Calibri" panose="020F0502020204030204" pitchFamily="34" charset="0"/>
              </a:rPr>
              <a:t>(10) 	Development in High Opportunity Areas 	</a:t>
            </a:r>
          </a:p>
          <a:p>
            <a:r>
              <a:rPr lang="en-US" dirty="0">
                <a:solidFill>
                  <a:srgbClr val="000000"/>
                </a:solidFill>
                <a:latin typeface="Calibri" panose="020F0502020204030204" pitchFamily="34" charset="0"/>
              </a:rPr>
              <a:t>(11) 	Readiness to Proceed </a:t>
            </a:r>
          </a:p>
          <a:p>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13549300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PROCESS/SCORING</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MHC will score each application based on the selection criteria.  An application must score a minimum of seventy- five (75) points in order to be considered for an HTF award. </a:t>
            </a:r>
          </a:p>
          <a:p>
            <a:endParaRPr lang="en-US" dirty="0"/>
          </a:p>
        </p:txBody>
      </p:sp>
    </p:spTree>
    <p:extLst>
      <p:ext uri="{BB962C8B-B14F-4D97-AF65-F5344CB8AC3E}">
        <p14:creationId xmlns:p14="http://schemas.microsoft.com/office/powerpoint/2010/main" val="2702301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HOME Rental housing </a:t>
            </a:r>
          </a:p>
          <a:p>
            <a:pPr fontAlgn="auto">
              <a:spcAft>
                <a:spcPts val="0"/>
              </a:spcAft>
              <a:defRPr/>
            </a:pPr>
            <a:r>
              <a:rPr lang="en-US" sz="2800" b="1" dirty="0">
                <a:solidFill>
                  <a:schemeClr val="accent1"/>
                </a:solidFill>
              </a:rPr>
              <a:t>application process/Scoring 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b="1" dirty="0">
                <a:solidFill>
                  <a:srgbClr val="000000"/>
                </a:solidFill>
                <a:latin typeface="Calibri" panose="020F0502020204030204" pitchFamily="34" charset="0"/>
              </a:rPr>
              <a:t>(1) Geographic Diversity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20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(2) Affordable Rent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(3) Affordability Period for Rental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(4) Other Special Needs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20 pts (5) Development Experience/Qualified Principal Member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a:t>
            </a:r>
            <a:endParaRPr lang="en-US" dirty="0">
              <a:solidFill>
                <a:srgbClr val="000000"/>
              </a:solidFill>
              <a:latin typeface="Calibri" panose="020F0502020204030204" pitchFamily="34" charset="0"/>
            </a:endParaRPr>
          </a:p>
          <a:p>
            <a:pPr>
              <a:buFont typeface="Arial" panose="020B0604020202020204" pitchFamily="34" charset="0"/>
              <a:buChar char="•"/>
            </a:pPr>
            <a:r>
              <a:rPr lang="en-US" b="1" dirty="0">
                <a:solidFill>
                  <a:srgbClr val="000000"/>
                </a:solidFill>
                <a:latin typeface="Calibri" panose="020F0502020204030204" pitchFamily="34" charset="0"/>
              </a:rPr>
              <a:t>(6) Management Experience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(7) Development Amenities </a:t>
            </a:r>
            <a:r>
              <a:rPr lang="en-US" dirty="0">
                <a:solidFill>
                  <a:srgbClr val="000000"/>
                </a:solidFill>
                <a:latin typeface="Calibri" panose="020F0502020204030204" pitchFamily="34" charset="0"/>
              </a:rPr>
              <a:t>			10 pts 	</a:t>
            </a:r>
          </a:p>
          <a:p>
            <a:pPr lvl="8"/>
            <a:r>
              <a:rPr lang="en-US" b="1" dirty="0">
                <a:solidFill>
                  <a:srgbClr val="000000"/>
                </a:solidFill>
                <a:latin typeface="Calibri" panose="020F0502020204030204" pitchFamily="34" charset="0"/>
              </a:rPr>
              <a:t>Total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100 pts </a:t>
            </a: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1371032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3600" b="1" dirty="0">
                <a:solidFill>
                  <a:schemeClr val="accent1"/>
                </a:solidFill>
              </a:rPr>
              <a:t>NATIONAL HOUSING TRUST FUND</a:t>
            </a:r>
          </a:p>
          <a:p>
            <a:pPr marL="45720" indent="0" algn="ctr" eaLnBrk="1" fontAlgn="auto" hangingPunct="1">
              <a:lnSpc>
                <a:spcPct val="150000"/>
              </a:lnSpc>
              <a:spcAft>
                <a:spcPts val="0"/>
              </a:spcAft>
              <a:buNone/>
              <a:defRPr/>
            </a:pPr>
            <a:r>
              <a:rPr lang="en-US" sz="3600" b="1" dirty="0">
                <a:solidFill>
                  <a:schemeClr val="accent1"/>
                </a:solidFill>
                <a:latin typeface="Franklin Gothic Demi" panose="020B0703020102020204" pitchFamily="34" charset="0"/>
              </a:rPr>
              <a:t>(HTF)</a:t>
            </a:r>
            <a:endParaRPr lang="en-US" sz="3600" dirty="0">
              <a:solidFill>
                <a:srgbClr val="263746"/>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3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624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None/>
              <a:defRPr/>
            </a:pPr>
            <a:r>
              <a:rPr lang="en-US" sz="3600" dirty="0">
                <a:solidFill>
                  <a:srgbClr val="263746"/>
                </a:solidFill>
                <a:latin typeface="Franklin Gothic Demi" panose="020B0703020102020204" pitchFamily="34" charset="0"/>
              </a:rPr>
              <a:t>HOME RENTAL/LEASE PURCHASE</a:t>
            </a:r>
          </a:p>
          <a:p>
            <a:pPr marL="45720" indent="0" eaLnBrk="1" fontAlgn="auto" hangingPunct="1">
              <a:lnSpc>
                <a:spcPct val="150000"/>
              </a:lnSpc>
              <a:spcAft>
                <a:spcPts val="0"/>
              </a:spcAft>
              <a:buFont typeface="Wingdings 2" panose="05020102010507070707" pitchFamily="18" charset="2"/>
              <a:buNone/>
              <a:defRPr/>
            </a:pPr>
            <a:endParaRPr lang="en-US" sz="3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381000" y="609600"/>
            <a:ext cx="838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8" y="51054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768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07400" cy="4830763"/>
          </a:xfrm>
        </p:spPr>
        <p:txBody>
          <a:bodyPr>
            <a:normAutofit/>
          </a:bodyPr>
          <a:lstStyle/>
          <a:p>
            <a:pPr marL="45720" indent="0" eaLnBrk="1" fontAlgn="auto" hangingPunct="1">
              <a:lnSpc>
                <a:spcPct val="150000"/>
              </a:lnSpc>
              <a:spcAft>
                <a:spcPts val="0"/>
              </a:spcAft>
              <a:buFont typeface="Wingdings 2" panose="05020102010507070707" pitchFamily="18" charset="2"/>
              <a:buNone/>
              <a:defRPr/>
            </a:pPr>
            <a:r>
              <a:rPr lang="en-US" sz="1800" u="sng" dirty="0">
                <a:solidFill>
                  <a:srgbClr val="263746"/>
                </a:solidFill>
                <a:latin typeface="Franklin Gothic Demi" panose="020B0703020102020204" pitchFamily="34" charset="0"/>
              </a:rPr>
              <a:t>ELIGIBILITY</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Non-Profit Organizations and For Profit Organizations</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Construction, Rehabilitation</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Rental Housing</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Income Restrictions/Targeting</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Extremely low income households @ 30% AMI</a:t>
            </a:r>
          </a:p>
          <a:p>
            <a:pPr marL="45720" indent="0" eaLnBrk="1" fontAlgn="auto" hangingPunct="1">
              <a:lnSpc>
                <a:spcPct val="150000"/>
              </a:lnSpc>
              <a:spcAft>
                <a:spcPts val="0"/>
              </a:spcAft>
              <a:buNone/>
              <a:defRPr/>
            </a:pPr>
            <a:r>
              <a:rPr lang="en-US" sz="1800" u="sng" dirty="0">
                <a:solidFill>
                  <a:srgbClr val="263746"/>
                </a:solidFill>
                <a:latin typeface="Franklin Gothic Demi" panose="020B0703020102020204" pitchFamily="34" charset="0"/>
              </a:rPr>
              <a:t>Priority Housing Needs-Consolidated Plan</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Disabled/Mentally ill</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Homeless</a:t>
            </a:r>
          </a:p>
          <a:p>
            <a:pPr marL="617220" indent="-571500" eaLnBrk="1" fontAlgn="auto" hangingPunct="1">
              <a:lnSpc>
                <a:spcPct val="150000"/>
              </a:lnSpc>
              <a:spcAft>
                <a:spcPts val="0"/>
              </a:spcAft>
              <a:buFont typeface="Wingdings" panose="05000000000000000000" pitchFamily="2" charset="2"/>
              <a:buChar char="§"/>
              <a:defRPr/>
            </a:pPr>
            <a:r>
              <a:rPr lang="en-US" sz="1800" dirty="0">
                <a:solidFill>
                  <a:srgbClr val="263746"/>
                </a:solidFill>
                <a:latin typeface="Franklin Gothic Demi" panose="020B0703020102020204" pitchFamily="34" charset="0"/>
              </a:rPr>
              <a:t>Location-High Opportunity or Poverty areas</a:t>
            </a:r>
          </a:p>
          <a:p>
            <a:pPr marL="617220" indent="-571500" eaLnBrk="1" fontAlgn="auto" hangingPunct="1">
              <a:lnSpc>
                <a:spcPct val="150000"/>
              </a:lnSpc>
              <a:spcAft>
                <a:spcPts val="0"/>
              </a:spcAft>
              <a:buFont typeface="Wingdings" panose="05000000000000000000" pitchFamily="2" charset="2"/>
              <a:buChar char="§"/>
              <a:defRPr/>
            </a:pPr>
            <a:endParaRPr lang="en-US" sz="2600" dirty="0">
              <a:solidFill>
                <a:srgbClr val="263746"/>
              </a:solidFill>
              <a:latin typeface="Franklin Gothic Demi" panose="020B0703020102020204" pitchFamily="34" charset="0"/>
            </a:endParaRPr>
          </a:p>
          <a:p>
            <a:pPr marL="617220" indent="-571500" eaLnBrk="1" fontAlgn="auto" hangingPunct="1">
              <a:lnSpc>
                <a:spcPct val="150000"/>
              </a:lnSpc>
              <a:spcAft>
                <a:spcPts val="0"/>
              </a:spcAft>
              <a:buFont typeface="Wingdings" panose="05000000000000000000" pitchFamily="2" charset="2"/>
              <a:buChar char="§"/>
              <a:defRPr/>
            </a:pPr>
            <a:endParaRPr lang="en-US" sz="5600" dirty="0">
              <a:solidFill>
                <a:srgbClr val="263746"/>
              </a:solidFill>
              <a:latin typeface="Franklin Gothic Demi" panose="020B0703020102020204" pitchFamily="34" charset="0"/>
            </a:endParaRPr>
          </a:p>
          <a:p>
            <a:pPr marL="45720" indent="0" eaLnBrk="1" fontAlgn="auto" hangingPunct="1">
              <a:lnSpc>
                <a:spcPct val="150000"/>
              </a:lnSpc>
              <a:spcAft>
                <a:spcPts val="0"/>
              </a:spcAft>
              <a:buFont typeface="Wingdings 2" panose="05020102010507070707" pitchFamily="18" charset="2"/>
              <a:buNone/>
              <a:defRPr/>
            </a:pPr>
            <a:endParaRPr lang="en-US" sz="5600" u="sng" dirty="0">
              <a:solidFill>
                <a:srgbClr val="263746"/>
              </a:solidFill>
              <a:latin typeface="Franklin Gothic Demi" panose="020B0703020102020204" pitchFamily="34" charset="0"/>
            </a:endParaRPr>
          </a:p>
          <a:p>
            <a:pPr marL="731520" indent="-685800" eaLnBrk="1" fontAlgn="auto" hangingPunct="1">
              <a:lnSpc>
                <a:spcPct val="150000"/>
              </a:lnSpc>
              <a:spcAft>
                <a:spcPts val="0"/>
              </a:spcAft>
              <a:buFont typeface="Wingdings" panose="05000000000000000000" pitchFamily="2" charset="2"/>
              <a:buChar char="§"/>
              <a:defRPr/>
            </a:pPr>
            <a:endParaRPr lang="en-US" sz="5600" u="sng" dirty="0">
              <a:solidFill>
                <a:srgbClr val="263746"/>
              </a:solidFill>
              <a:latin typeface="Franklin Gothic Demi" panose="020B0703020102020204" pitchFamily="34" charset="0"/>
            </a:endParaRP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7874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b="1" dirty="0">
                <a:solidFill>
                  <a:schemeClr val="accent1"/>
                </a:solidFill>
              </a:rPr>
              <a:t>National housing trust fund (NHTF)</a:t>
            </a:r>
            <a:endParaRPr lang="en-US" dirty="0"/>
          </a:p>
        </p:txBody>
      </p:sp>
      <p:pic>
        <p:nvPicPr>
          <p:cNvPr id="3994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9" y="3810000"/>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940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345" y="1646382"/>
            <a:ext cx="8407400" cy="4564063"/>
          </a:xfrm>
        </p:spPr>
        <p:txBody>
          <a:bodyPr>
            <a:normAutofit/>
          </a:bodyPr>
          <a:lstStyle/>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Application requirements to connect to other resources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Incorporate Supportive Services into Funding</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Incentive to Developers to designate development units for special needs population.</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Use HTF funds in conjunction with HOME funds to development property for extremely low, very low and low income households.</a:t>
            </a:r>
          </a:p>
          <a:p>
            <a:pPr marL="274320" eaLnBrk="1" fontAlgn="auto" hangingPunct="1">
              <a:lnSpc>
                <a:spcPct val="150000"/>
              </a:lnSpc>
              <a:spcAft>
                <a:spcPts val="0"/>
              </a:spcAft>
              <a:buFont typeface="Wingdings 2" panose="05020102010507070707" pitchFamily="18" charset="2"/>
              <a:buBlip>
                <a:blip r:embed="rId3"/>
              </a:buBlip>
              <a:defRPr/>
            </a:pPr>
            <a:r>
              <a:rPr lang="en-US" dirty="0">
                <a:solidFill>
                  <a:srgbClr val="263746"/>
                </a:solidFill>
                <a:latin typeface="Franklin Gothic Demi Cond" panose="020B0706030402020204" pitchFamily="34" charset="0"/>
              </a:rPr>
              <a:t>To create a link between the HOME, HTF, and LIHTC Programs. </a:t>
            </a: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3"/>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lvl="0" eaLnBrk="1" fontAlgn="auto" hangingPunct="1">
              <a:spcAft>
                <a:spcPts val="0"/>
              </a:spcAft>
              <a:defRPr/>
            </a:pP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NATIONAL HOUSING TRUST FUND (HTF) </a:t>
            </a: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dirty="0"/>
          </a:p>
        </p:txBody>
      </p:sp>
      <p:pic>
        <p:nvPicPr>
          <p:cNvPr id="3891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1" y="5147086"/>
            <a:ext cx="1066800" cy="82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345" y="1646382"/>
            <a:ext cx="8407400" cy="4564063"/>
          </a:xfrm>
        </p:spPr>
        <p:txBody>
          <a:bodyPr>
            <a:normAutofit/>
          </a:bodyPr>
          <a:lstStyle/>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a:p>
            <a:pPr marL="274320" eaLnBrk="1" fontAlgn="auto" hangingPunct="1">
              <a:lnSpc>
                <a:spcPct val="150000"/>
              </a:lnSpc>
              <a:spcAft>
                <a:spcPts val="0"/>
              </a:spcAft>
              <a:buFont typeface="Wingdings 2" panose="05020102010507070707" pitchFamily="18" charset="2"/>
              <a:buBlip>
                <a:blip r:embed="rId4"/>
              </a:buBlip>
              <a:defRPr/>
            </a:pPr>
            <a:endParaRPr lang="en-US" dirty="0">
              <a:solidFill>
                <a:srgbClr val="263746"/>
              </a:solidFill>
              <a:latin typeface="Franklin Gothic Demi Cond" panose="020B0706030402020204" pitchFamily="34" charset="0"/>
            </a:endParaRPr>
          </a:p>
        </p:txBody>
      </p:sp>
      <p:sp>
        <p:nvSpPr>
          <p:cNvPr id="3" name="Title 2"/>
          <p:cNvSpPr>
            <a:spLocks noGrp="1"/>
          </p:cNvSpPr>
          <p:nvPr>
            <p:ph type="title"/>
          </p:nvPr>
        </p:nvSpPr>
        <p:spPr/>
        <p:txBody>
          <a:bodyPr/>
          <a:lstStyle/>
          <a:p>
            <a:pPr lvl="0" eaLnBrk="1" fontAlgn="auto" hangingPunct="1">
              <a:spcAft>
                <a:spcPts val="0"/>
              </a:spcAft>
              <a:defRPr/>
            </a:pP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NATIONAL HOUSING TRUST FUND (HTF) </a:t>
            </a:r>
            <a:br>
              <a:rPr lang="en-US" sz="2400" b="1" cap="none" spc="0" dirty="0">
                <a:solidFill>
                  <a:srgbClr val="008A43"/>
                </a:solidFill>
                <a:latin typeface="Franklin Gothic Medium" panose="020B0603020102020204" pitchFamily="34" charset="0"/>
                <a:ea typeface="+mn-ea"/>
                <a:cs typeface="Arial" panose="020B0604020202020204" pitchFamily="34" charset="0"/>
              </a:rPr>
            </a:br>
            <a:r>
              <a:rPr lang="en-US" sz="2400" b="1" cap="none" spc="0" dirty="0">
                <a:solidFill>
                  <a:srgbClr val="008A43"/>
                </a:solidFill>
                <a:latin typeface="Franklin Gothic Medium" panose="020B0603020102020204" pitchFamily="34" charset="0"/>
                <a:ea typeface="+mn-ea"/>
                <a:cs typeface="Arial" panose="020B0604020202020204" pitchFamily="34" charset="0"/>
              </a:rPr>
              <a:t>APPLICATION PROCESS</a:t>
            </a:r>
            <a:br>
              <a:rPr lang="en-US" sz="2400" b="1" cap="none" spc="0" dirty="0">
                <a:solidFill>
                  <a:srgbClr val="008A43"/>
                </a:solidFill>
                <a:latin typeface="Franklin Gothic Medium" panose="020B0603020102020204" pitchFamily="34" charset="0"/>
                <a:ea typeface="+mn-ea"/>
                <a:cs typeface="Arial" panose="020B0604020202020204" pitchFamily="34" charset="0"/>
              </a:rPr>
            </a:br>
            <a:br>
              <a:rPr lang="en-US" sz="2400" b="1" cap="none" spc="0" dirty="0">
                <a:solidFill>
                  <a:srgbClr val="008A43"/>
                </a:solidFill>
                <a:latin typeface="Franklin Gothic Medium" panose="020B0603020102020204" pitchFamily="34" charset="0"/>
                <a:ea typeface="+mn-ea"/>
                <a:cs typeface="Arial" panose="020B0604020202020204" pitchFamily="34" charset="0"/>
              </a:rPr>
            </a:br>
            <a:endParaRPr lang="en-US" dirty="0"/>
          </a:p>
        </p:txBody>
      </p:sp>
      <p:sp>
        <p:nvSpPr>
          <p:cNvPr id="6" name="Rectangle 5"/>
          <p:cNvSpPr/>
          <p:nvPr/>
        </p:nvSpPr>
        <p:spPr>
          <a:xfrm>
            <a:off x="0" y="609600"/>
            <a:ext cx="685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b="1" dirty="0">
              <a:solidFill>
                <a:schemeClr val="accent1"/>
              </a:solidFill>
            </a:endParaRPr>
          </a:p>
          <a:p>
            <a:pPr fontAlgn="auto">
              <a:spcAft>
                <a:spcPts val="0"/>
              </a:spcAft>
              <a:defRPr/>
            </a:pPr>
            <a:endParaRPr lang="en-US" sz="2400" dirty="0"/>
          </a:p>
        </p:txBody>
      </p:sp>
      <p:pic>
        <p:nvPicPr>
          <p:cNvPr id="3891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1" y="5147086"/>
            <a:ext cx="1066800" cy="82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54C583C9-95C7-4951-8DAC-4197C1816DE7}"/>
              </a:ext>
            </a:extLst>
          </p:cNvPr>
          <p:cNvGraphicFramePr>
            <a:graphicFrameLocks noChangeAspect="1"/>
          </p:cNvGraphicFramePr>
          <p:nvPr>
            <p:extLst>
              <p:ext uri="{D42A27DB-BD31-4B8C-83A1-F6EECF244321}">
                <p14:modId xmlns:p14="http://schemas.microsoft.com/office/powerpoint/2010/main" val="2277482972"/>
              </p:ext>
            </p:extLst>
          </p:nvPr>
        </p:nvGraphicFramePr>
        <p:xfrm>
          <a:off x="2286000" y="1279085"/>
          <a:ext cx="4419600" cy="4733681"/>
        </p:xfrm>
        <a:graphic>
          <a:graphicData uri="http://schemas.openxmlformats.org/presentationml/2006/ole">
            <mc:AlternateContent xmlns:mc="http://schemas.openxmlformats.org/markup-compatibility/2006">
              <mc:Choice xmlns:v="urn:schemas-microsoft-com:vml" Requires="v">
                <p:oleObj spid="_x0000_s1030" name="Acrobat Document" r:id="rId6" imgW="4663430" imgH="6035040" progId="Acrobat.Document.2015">
                  <p:embed/>
                </p:oleObj>
              </mc:Choice>
              <mc:Fallback>
                <p:oleObj name="Acrobat Document" r:id="rId6" imgW="4663430" imgH="6035040" progId="Acrobat.Document.2015">
                  <p:embed/>
                  <p:pic>
                    <p:nvPicPr>
                      <p:cNvPr id="0" name=""/>
                      <p:cNvPicPr/>
                      <p:nvPr/>
                    </p:nvPicPr>
                    <p:blipFill>
                      <a:blip r:embed="rId7"/>
                      <a:stretch>
                        <a:fillRect/>
                      </a:stretch>
                    </p:blipFill>
                    <p:spPr>
                      <a:xfrm>
                        <a:off x="2286000" y="1279085"/>
                        <a:ext cx="4419600" cy="4733681"/>
                      </a:xfrm>
                      <a:prstGeom prst="rect">
                        <a:avLst/>
                      </a:prstGeom>
                    </p:spPr>
                  </p:pic>
                </p:oleObj>
              </mc:Fallback>
            </mc:AlternateContent>
          </a:graphicData>
        </a:graphic>
      </p:graphicFrame>
    </p:spTree>
    <p:extLst>
      <p:ext uri="{BB962C8B-B14F-4D97-AF65-F5344CB8AC3E}">
        <p14:creationId xmlns:p14="http://schemas.microsoft.com/office/powerpoint/2010/main" val="2493622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4800" y="5500802"/>
            <a:ext cx="2743200" cy="338554"/>
          </a:xfrm>
          <a:prstGeom prst="rect">
            <a:avLst/>
          </a:prstGeom>
          <a:noFill/>
        </p:spPr>
        <p:txBody>
          <a:bodyPr wrap="square" rtlCol="0">
            <a:spAutoFit/>
          </a:bodyPr>
          <a:lstStyle/>
          <a:p>
            <a:endParaRPr lang="en-US" sz="1600" dirty="0">
              <a:latin typeface="Franklin Gothic Book" panose="020B0503020102020204" pitchFamily="34" charset="0"/>
            </a:endParaRPr>
          </a:p>
        </p:txBody>
      </p:sp>
      <p:sp>
        <p:nvSpPr>
          <p:cNvPr id="2" name="Content Placeholder 1"/>
          <p:cNvSpPr>
            <a:spLocks noGrp="1"/>
          </p:cNvSpPr>
          <p:nvPr>
            <p:ph idx="1"/>
          </p:nvPr>
        </p:nvSpPr>
        <p:spPr/>
        <p:txBody>
          <a:bodyPr>
            <a:normAutofit/>
          </a:bodyPr>
          <a:lstStyle/>
          <a:p>
            <a:pPr marL="44450" indent="0">
              <a:buNone/>
            </a:pPr>
            <a:r>
              <a:rPr lang="en-US" dirty="0">
                <a:solidFill>
                  <a:srgbClr val="000000"/>
                </a:solidFill>
                <a:latin typeface="Calibri" panose="020F0502020204030204" pitchFamily="34" charset="0"/>
              </a:rPr>
              <a:t>The application process consists of two steps: </a:t>
            </a:r>
          </a:p>
          <a:p>
            <a:pPr marL="44450" indent="0">
              <a:buNone/>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 </a:t>
            </a:r>
            <a:r>
              <a:rPr lang="en-US" dirty="0">
                <a:solidFill>
                  <a:srgbClr val="000000"/>
                </a:solidFill>
                <a:latin typeface="Calibri" panose="020F0502020204030204" pitchFamily="34" charset="0"/>
              </a:rPr>
              <a:t>Threshold Review - Does the application meet Threshold requirements to be considered for funding (Addendum 1);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2) </a:t>
            </a:r>
            <a:r>
              <a:rPr lang="en-US" dirty="0">
                <a:solidFill>
                  <a:srgbClr val="000000"/>
                </a:solidFill>
                <a:latin typeface="Calibri" panose="020F0502020204030204" pitchFamily="34" charset="0"/>
              </a:rPr>
              <a:t>Application Scoring - Score the application using a scoring standard with a 100-point scale. </a:t>
            </a:r>
          </a:p>
          <a:p>
            <a:endParaRPr lang="en-US" b="1" dirty="0">
              <a:solidFill>
                <a:srgbClr val="000000"/>
              </a:solidFill>
              <a:latin typeface="Calibri" panose="020F0502020204030204" pitchFamily="34" charset="0"/>
            </a:endParaRPr>
          </a:p>
          <a:p>
            <a:pPr marL="44450" indent="0">
              <a:buNone/>
            </a:pPr>
            <a:r>
              <a:rPr lang="en-US" b="1" dirty="0">
                <a:solidFill>
                  <a:srgbClr val="000000"/>
                </a:solidFill>
                <a:latin typeface="Calibri" panose="020F0502020204030204" pitchFamily="34" charset="0"/>
              </a:rPr>
              <a:t>****Applications must score a minimum of 75 on a 100 point scale to be considered for funding. </a:t>
            </a:r>
          </a:p>
        </p:txBody>
      </p:sp>
    </p:spTree>
    <p:extLst>
      <p:ext uri="{BB962C8B-B14F-4D97-AF65-F5344CB8AC3E}">
        <p14:creationId xmlns:p14="http://schemas.microsoft.com/office/powerpoint/2010/main" val="386894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7400" cy="4495800"/>
          </a:xfrm>
        </p:spPr>
        <p:txBody>
          <a:bodyPr>
            <a:normAutofit/>
          </a:bodyPr>
          <a:lstStyle/>
          <a:p>
            <a:pPr marL="45720" indent="0" algn="ctr" eaLnBrk="1" fontAlgn="auto" hangingPunct="1">
              <a:lnSpc>
                <a:spcPct val="150000"/>
              </a:lnSpc>
              <a:spcAft>
                <a:spcPts val="0"/>
              </a:spcAft>
              <a:buFont typeface="Wingdings 2" panose="05020102010507070707" pitchFamily="18" charset="2"/>
              <a:buNone/>
              <a:defRPr/>
            </a:pPr>
            <a:endParaRPr lang="en-US" sz="2400" dirty="0">
              <a:solidFill>
                <a:srgbClr val="263746"/>
              </a:solidFill>
              <a:latin typeface="Franklin Gothic Medium" panose="020B0603020102020204" pitchFamily="34" charset="0"/>
            </a:endParaRPr>
          </a:p>
        </p:txBody>
      </p:sp>
      <p:sp>
        <p:nvSpPr>
          <p:cNvPr id="3" name="Title 2"/>
          <p:cNvSpPr>
            <a:spLocks noGrp="1"/>
          </p:cNvSpPr>
          <p:nvPr>
            <p:ph type="title"/>
          </p:nvPr>
        </p:nvSpPr>
        <p:spPr>
          <a:xfrm>
            <a:off x="814388" y="387350"/>
            <a:ext cx="8382000" cy="1054100"/>
          </a:xfrm>
        </p:spPr>
        <p:txBody>
          <a:bodyPr/>
          <a:lstStyle/>
          <a:p>
            <a:pPr eaLnBrk="1" fontAlgn="auto" hangingPunct="1">
              <a:spcAft>
                <a:spcPts val="0"/>
              </a:spcAft>
              <a:defRPr/>
            </a:pPr>
            <a:r>
              <a:rPr lang="en-US" sz="4400" b="1" dirty="0">
                <a:solidFill>
                  <a:schemeClr val="accent1"/>
                </a:solidFill>
              </a:rPr>
              <a:t>Funds availability</a:t>
            </a:r>
          </a:p>
        </p:txBody>
      </p:sp>
      <p:sp>
        <p:nvSpPr>
          <p:cNvPr id="6" name="Rectangle 5"/>
          <p:cNvSpPr/>
          <p:nvPr/>
        </p:nvSpPr>
        <p:spPr>
          <a:xfrm>
            <a:off x="0" y="762000"/>
            <a:ext cx="1981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5360988"/>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2304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process/Threshold</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An application must meet all threshold requirements in order to be eligible for reservation of an award. </a:t>
            </a:r>
          </a:p>
          <a:p>
            <a:r>
              <a:rPr lang="en-US" dirty="0">
                <a:solidFill>
                  <a:srgbClr val="000000"/>
                </a:solidFill>
                <a:latin typeface="Calibri" panose="020F0502020204030204" pitchFamily="34" charset="0"/>
              </a:rPr>
              <a:t>Documentation satisfying the threshold requirements must be included in the application and tabbed according to the Table of Contents. </a:t>
            </a:r>
          </a:p>
          <a:p>
            <a:r>
              <a:rPr lang="en-US" dirty="0">
                <a:solidFill>
                  <a:srgbClr val="000000"/>
                </a:solidFill>
                <a:latin typeface="Calibri" panose="020F0502020204030204" pitchFamily="34" charset="0"/>
              </a:rPr>
              <a:t>MHC will notify Applicants of any deficient item or any item requiring clarification. </a:t>
            </a:r>
          </a:p>
          <a:p>
            <a:r>
              <a:rPr lang="en-US" dirty="0">
                <a:solidFill>
                  <a:srgbClr val="000000"/>
                </a:solidFill>
                <a:latin typeface="Calibri" panose="020F0502020204030204" pitchFamily="34" charset="0"/>
              </a:rPr>
              <a:t>Any competitive application that does not meet all the threshold requirements within the timeframe of the notification letter will be disqualified.</a:t>
            </a:r>
            <a:endParaRPr lang="en-US" dirty="0"/>
          </a:p>
        </p:txBody>
      </p:sp>
    </p:spTree>
    <p:extLst>
      <p:ext uri="{BB962C8B-B14F-4D97-AF65-F5344CB8AC3E}">
        <p14:creationId xmlns:p14="http://schemas.microsoft.com/office/powerpoint/2010/main" val="25783346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a:t>
            </a:r>
          </a:p>
          <a:p>
            <a:pPr fontAlgn="auto">
              <a:spcAft>
                <a:spcPts val="0"/>
              </a:spcAft>
              <a:defRPr/>
            </a:pPr>
            <a:r>
              <a:rPr lang="en-US" sz="2800" b="1" dirty="0">
                <a:solidFill>
                  <a:schemeClr val="accent1"/>
                </a:solidFill>
              </a:rPr>
              <a:t>application process/Threshold/Factors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1679574"/>
            <a:ext cx="8407400" cy="4406900"/>
          </a:xfrm>
        </p:spPr>
        <p:txBody>
          <a:bodyPr>
            <a:normAutofit lnSpcReduction="10000"/>
          </a:bodyPr>
          <a:lstStyle/>
          <a:p>
            <a:r>
              <a:rPr lang="en-US" dirty="0">
                <a:solidFill>
                  <a:srgbClr val="000000"/>
                </a:solidFill>
                <a:latin typeface="Calibri" panose="020F0502020204030204" pitchFamily="34" charset="0"/>
              </a:rPr>
              <a:t>(1) 	Eligible Applicant 	</a:t>
            </a:r>
          </a:p>
          <a:p>
            <a:r>
              <a:rPr lang="en-US" dirty="0">
                <a:solidFill>
                  <a:srgbClr val="000000"/>
                </a:solidFill>
                <a:latin typeface="Calibri" panose="020F0502020204030204" pitchFamily="34" charset="0"/>
              </a:rPr>
              <a:t>(2) 	Eligible Project Type/Activity 	</a:t>
            </a:r>
          </a:p>
          <a:p>
            <a:r>
              <a:rPr lang="en-US" dirty="0">
                <a:solidFill>
                  <a:srgbClr val="000000"/>
                </a:solidFill>
                <a:latin typeface="Calibri" panose="020F0502020204030204" pitchFamily="34" charset="0"/>
              </a:rPr>
              <a:t>(3) 	Financial Feasibility 	</a:t>
            </a:r>
          </a:p>
          <a:p>
            <a:r>
              <a:rPr lang="en-US" dirty="0">
                <a:solidFill>
                  <a:srgbClr val="000000"/>
                </a:solidFill>
                <a:latin typeface="Calibri" panose="020F0502020204030204" pitchFamily="34" charset="0"/>
              </a:rPr>
              <a:t>(4) 	Merits: Addressing State’s Priority Housing Needs 	</a:t>
            </a:r>
          </a:p>
          <a:p>
            <a:r>
              <a:rPr lang="en-US" dirty="0">
                <a:solidFill>
                  <a:srgbClr val="000000"/>
                </a:solidFill>
                <a:latin typeface="Calibri" panose="020F0502020204030204" pitchFamily="34" charset="0"/>
              </a:rPr>
              <a:t>(5) 	Evidence of Affirmatively Furthering Fair Housing 	</a:t>
            </a:r>
          </a:p>
          <a:p>
            <a:r>
              <a:rPr lang="en-US" dirty="0">
                <a:solidFill>
                  <a:srgbClr val="000000"/>
                </a:solidFill>
                <a:latin typeface="Calibri" panose="020F0502020204030204" pitchFamily="34" charset="0"/>
              </a:rPr>
              <a:t>(6) 	Firm Commitment of Other Funding Sources 	</a:t>
            </a:r>
          </a:p>
          <a:p>
            <a:r>
              <a:rPr lang="en-US" dirty="0">
                <a:solidFill>
                  <a:srgbClr val="000000"/>
                </a:solidFill>
                <a:latin typeface="Calibri" panose="020F0502020204030204" pitchFamily="34" charset="0"/>
              </a:rPr>
              <a:t>(7) 	Implementation of Supportive Services 	</a:t>
            </a:r>
          </a:p>
          <a:p>
            <a:r>
              <a:rPr lang="en-US" dirty="0">
                <a:solidFill>
                  <a:srgbClr val="000000"/>
                </a:solidFill>
                <a:latin typeface="Calibri" panose="020F0502020204030204" pitchFamily="34" charset="0"/>
              </a:rPr>
              <a:t>(8) 	Applicants Experience 	</a:t>
            </a:r>
          </a:p>
          <a:p>
            <a:r>
              <a:rPr lang="en-US" dirty="0">
                <a:solidFill>
                  <a:srgbClr val="000000"/>
                </a:solidFill>
                <a:latin typeface="Calibri" panose="020F0502020204030204" pitchFamily="34" charset="0"/>
              </a:rPr>
              <a:t>(9) 	Certification of HTF Requirements 	</a:t>
            </a:r>
          </a:p>
          <a:p>
            <a:r>
              <a:rPr lang="en-US" dirty="0">
                <a:solidFill>
                  <a:srgbClr val="000000"/>
                </a:solidFill>
                <a:latin typeface="Calibri" panose="020F0502020204030204" pitchFamily="34" charset="0"/>
              </a:rPr>
              <a:t>(10) 	Development in High Opportunity Areas 	</a:t>
            </a:r>
          </a:p>
          <a:p>
            <a:r>
              <a:rPr lang="en-US" dirty="0">
                <a:solidFill>
                  <a:srgbClr val="000000"/>
                </a:solidFill>
                <a:latin typeface="Calibri" panose="020F0502020204030204" pitchFamily="34" charset="0"/>
              </a:rPr>
              <a:t>(11) 	Readiness to Proceed </a:t>
            </a:r>
          </a:p>
          <a:p>
            <a:pPr marL="44450" indent="0">
              <a:buNone/>
            </a:pPr>
            <a:r>
              <a:rPr lang="en-US" dirty="0">
                <a:solidFill>
                  <a:srgbClr val="000000"/>
                </a:solidFill>
                <a:latin typeface="Calibri" panose="020F0502020204030204" pitchFamily="34" charset="0"/>
              </a:rPr>
              <a:t>  </a:t>
            </a:r>
          </a:p>
          <a:p>
            <a:endParaRPr lang="en-US" dirty="0"/>
          </a:p>
          <a:p>
            <a:endParaRPr lang="en-US" dirty="0"/>
          </a:p>
        </p:txBody>
      </p:sp>
    </p:spTree>
    <p:extLst>
      <p:ext uri="{BB962C8B-B14F-4D97-AF65-F5344CB8AC3E}">
        <p14:creationId xmlns:p14="http://schemas.microsoft.com/office/powerpoint/2010/main" val="340418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process/SCORING</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en-US" dirty="0">
                <a:solidFill>
                  <a:srgbClr val="000000"/>
                </a:solidFill>
                <a:latin typeface="Calibri" panose="020F0502020204030204" pitchFamily="34" charset="0"/>
              </a:rPr>
              <a:t>MHC will score each application based on the selection criteria.  An application must score a minimum of seventy- five (75) points in order to be considered for an HTF award. </a:t>
            </a:r>
          </a:p>
          <a:p>
            <a:endParaRPr lang="en-US" dirty="0"/>
          </a:p>
        </p:txBody>
      </p:sp>
    </p:spTree>
    <p:extLst>
      <p:ext uri="{BB962C8B-B14F-4D97-AF65-F5344CB8AC3E}">
        <p14:creationId xmlns:p14="http://schemas.microsoft.com/office/powerpoint/2010/main" val="2245514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application process/Scoring Factors</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b="1" dirty="0">
                <a:solidFill>
                  <a:srgbClr val="000000"/>
                </a:solidFill>
                <a:latin typeface="Calibri" panose="020F0502020204030204" pitchFamily="34" charset="0"/>
              </a:rPr>
              <a:t>(1) Geographic Diversity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20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(2) Affordable Rent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(3) Affordability Period for Rental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15 pts </a:t>
            </a:r>
            <a:r>
              <a:rPr lang="en-US" dirty="0">
                <a:solidFill>
                  <a:srgbClr val="000000"/>
                </a:solidFill>
                <a:latin typeface="Calibri" panose="020F0502020204030204" pitchFamily="34" charset="0"/>
              </a:rPr>
              <a:t>	</a:t>
            </a:r>
          </a:p>
          <a:p>
            <a:pPr>
              <a:buFont typeface="Arial" panose="020B0604020202020204" pitchFamily="34" charset="0"/>
              <a:buChar char="•"/>
            </a:pPr>
            <a:r>
              <a:rPr lang="en-US" b="1" dirty="0">
                <a:solidFill>
                  <a:srgbClr val="000000"/>
                </a:solidFill>
                <a:latin typeface="Calibri" panose="020F0502020204030204" pitchFamily="34" charset="0"/>
              </a:rPr>
              <a:t>(4) Other Special Needs Housing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20 pts (5) Development Experience/Qualified Principal Member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a:t>
            </a:r>
            <a:endParaRPr lang="en-US" dirty="0">
              <a:solidFill>
                <a:srgbClr val="000000"/>
              </a:solidFill>
              <a:latin typeface="Calibri" panose="020F0502020204030204" pitchFamily="34" charset="0"/>
            </a:endParaRPr>
          </a:p>
          <a:p>
            <a:pPr>
              <a:buFont typeface="Arial" panose="020B0604020202020204" pitchFamily="34" charset="0"/>
              <a:buChar char="•"/>
            </a:pPr>
            <a:r>
              <a:rPr lang="en-US" b="1" dirty="0">
                <a:solidFill>
                  <a:srgbClr val="000000"/>
                </a:solidFill>
                <a:latin typeface="Calibri" panose="020F0502020204030204" pitchFamily="34" charset="0"/>
              </a:rPr>
              <a:t>(6) Management Experience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Up to 10 pts (7) Development Amenities </a:t>
            </a:r>
            <a:r>
              <a:rPr lang="en-US" dirty="0">
                <a:solidFill>
                  <a:srgbClr val="000000"/>
                </a:solidFill>
                <a:latin typeface="Calibri" panose="020F0502020204030204" pitchFamily="34" charset="0"/>
              </a:rPr>
              <a:t>			10 pts 	</a:t>
            </a:r>
          </a:p>
          <a:p>
            <a:pPr lvl="8"/>
            <a:r>
              <a:rPr lang="en-US" b="1" dirty="0">
                <a:solidFill>
                  <a:srgbClr val="000000"/>
                </a:solidFill>
                <a:latin typeface="Calibri" panose="020F0502020204030204" pitchFamily="34" charset="0"/>
              </a:rPr>
              <a:t>Total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100 pts </a:t>
            </a:r>
            <a:r>
              <a:rPr lang="en-US"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3914404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V</a:t>
            </a:r>
          </a:p>
        </p:txBody>
      </p:sp>
      <p:sp>
        <p:nvSpPr>
          <p:cNvPr id="5" name="Rectangle 4"/>
          <p:cNvSpPr/>
          <p:nvPr/>
        </p:nvSpPr>
        <p:spPr>
          <a:xfrm flipV="1">
            <a:off x="0" y="695325"/>
            <a:ext cx="914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2"/>
          <p:cNvSpPr txBox="1">
            <a:spLocks/>
          </p:cNvSpPr>
          <p:nvPr/>
        </p:nvSpPr>
        <p:spPr>
          <a:xfrm>
            <a:off x="647700" y="457200"/>
            <a:ext cx="8382000" cy="882649"/>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800" b="1" dirty="0">
                <a:solidFill>
                  <a:schemeClr val="accent1"/>
                </a:solidFill>
              </a:rPr>
              <a:t>HTF  </a:t>
            </a:r>
          </a:p>
          <a:p>
            <a:pPr fontAlgn="auto">
              <a:spcAft>
                <a:spcPts val="0"/>
              </a:spcAft>
              <a:defRPr/>
            </a:pPr>
            <a:r>
              <a:rPr lang="en-US" sz="2800" b="1" dirty="0">
                <a:solidFill>
                  <a:schemeClr val="accent1"/>
                </a:solidFill>
              </a:rPr>
              <a:t>process/Criteria</a:t>
            </a:r>
            <a:endParaRPr lang="en-US" sz="2800" dirty="0"/>
          </a:p>
        </p:txBody>
      </p:sp>
      <p:pic>
        <p:nvPicPr>
          <p:cNvPr id="276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12066"/>
            <a:ext cx="1604963" cy="10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dirty="0">
                <a:solidFill>
                  <a:srgbClr val="000000"/>
                </a:solidFill>
                <a:latin typeface="Calibri" panose="020F0502020204030204" pitchFamily="34" charset="0"/>
              </a:rPr>
              <a:t>Awards structured as a loan which will mitigate risk to eligible basis in developments also using LIHTC. </a:t>
            </a:r>
          </a:p>
          <a:p>
            <a:pPr>
              <a:buFont typeface="Wingdings" panose="05000000000000000000" pitchFamily="2" charset="2"/>
              <a:buChar char="q"/>
            </a:pPr>
            <a:r>
              <a:rPr lang="en-US" dirty="0">
                <a:solidFill>
                  <a:srgbClr val="000000"/>
                </a:solidFill>
                <a:latin typeface="Calibri" panose="020F0502020204030204" pitchFamily="34" charset="0"/>
              </a:rPr>
              <a:t>Structured as payable from available cash flow to minimize project debt and maximize affordability to ELI households. </a:t>
            </a:r>
          </a:p>
          <a:p>
            <a:pPr>
              <a:buFont typeface="Wingdings" panose="05000000000000000000" pitchFamily="2" charset="2"/>
              <a:buChar char="q"/>
            </a:pPr>
            <a:r>
              <a:rPr lang="en-US" dirty="0">
                <a:solidFill>
                  <a:srgbClr val="000000"/>
                </a:solidFill>
                <a:latin typeface="Calibri" panose="020F0502020204030204" pitchFamily="34" charset="0"/>
              </a:rPr>
              <a:t>Terms of loans will be set by MHC underwriting and designed to ensure that the use of HTF dollars ae maximized; the project will maintain viability; and the greatest possible return on investment. </a:t>
            </a: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60327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986C64-CE19-4914-80B1-099DFDC76051}"/>
              </a:ext>
            </a:extLst>
          </p:cNvPr>
          <p:cNvPicPr>
            <a:picLocks noGrp="1" noChangeAspect="1"/>
          </p:cNvPicPr>
          <p:nvPr>
            <p:ph idx="1"/>
          </p:nvPr>
        </p:nvPicPr>
        <p:blipFill>
          <a:blip r:embed="rId2"/>
          <a:stretch>
            <a:fillRect/>
          </a:stretch>
        </p:blipFill>
        <p:spPr>
          <a:xfrm>
            <a:off x="914400" y="1747195"/>
            <a:ext cx="7239000" cy="4272605"/>
          </a:xfrm>
          <a:prstGeom prst="rect">
            <a:avLst/>
          </a:prstGeom>
        </p:spPr>
      </p:pic>
      <p:sp>
        <p:nvSpPr>
          <p:cNvPr id="3" name="Title 2">
            <a:extLst>
              <a:ext uri="{FF2B5EF4-FFF2-40B4-BE49-F238E27FC236}">
                <a16:creationId xmlns:a16="http://schemas.microsoft.com/office/drawing/2014/main" id="{736AAC38-9C36-4118-867D-33EED0946D1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2057422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1150"/>
            <a:ext cx="15636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81000" y="3048000"/>
            <a:ext cx="8407400" cy="3078163"/>
          </a:xfrm>
        </p:spPr>
        <p:txBody>
          <a:bodyPr>
            <a:normAutofit fontScale="92500" lnSpcReduction="20000"/>
          </a:bodyPr>
          <a:lstStyle/>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Mississippi Home Corporation</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735 Riverside Drive</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Jackson, MS 39202</a:t>
            </a:r>
          </a:p>
          <a:p>
            <a:pPr marL="45720" indent="0" algn="ctr" eaLnBrk="1" fontAlgn="auto" hangingPunct="1">
              <a:lnSpc>
                <a:spcPct val="150000"/>
              </a:lnSpc>
              <a:spcAft>
                <a:spcPts val="0"/>
              </a:spcAft>
              <a:buFont typeface="Wingdings 2" panose="05020102010507070707" pitchFamily="18" charset="2"/>
              <a:buNone/>
              <a:defRPr/>
            </a:pPr>
            <a:r>
              <a:rPr lang="en-US" sz="2800" dirty="0">
                <a:solidFill>
                  <a:srgbClr val="263746"/>
                </a:solidFill>
                <a:latin typeface="Franklin Gothic Demi" panose="020B0703020102020204" pitchFamily="34" charset="0"/>
              </a:rPr>
              <a:t>601-718-4642</a:t>
            </a:r>
          </a:p>
          <a:p>
            <a:pPr marL="45720" indent="0" algn="ctr" eaLnBrk="1" fontAlgn="auto" hangingPunct="1">
              <a:lnSpc>
                <a:spcPct val="150000"/>
              </a:lnSpc>
              <a:spcAft>
                <a:spcPts val="0"/>
              </a:spcAft>
              <a:buFont typeface="Wingdings 2" panose="05020102010507070707" pitchFamily="18" charset="2"/>
              <a:buNone/>
              <a:defRPr/>
            </a:pPr>
            <a:r>
              <a:rPr lang="en-US" sz="3200" dirty="0">
                <a:solidFill>
                  <a:srgbClr val="263746"/>
                </a:solidFill>
                <a:latin typeface="Franklin Gothic Demi" panose="020B0703020102020204" pitchFamily="34" charset="0"/>
                <a:hlinkClick r:id="rId4"/>
              </a:rPr>
              <a:t>www.mshomecorp.com</a:t>
            </a:r>
            <a:endParaRPr lang="en-US" sz="3200" dirty="0">
              <a:solidFill>
                <a:srgbClr val="263746"/>
              </a:solidFill>
              <a:latin typeface="Franklin Gothic Demi" panose="020B0703020102020204" pitchFamily="34" charset="0"/>
            </a:endParaRPr>
          </a:p>
          <a:p>
            <a:pPr marL="45720" indent="0" algn="ctr" eaLnBrk="1" fontAlgn="auto" hangingPunct="1">
              <a:lnSpc>
                <a:spcPct val="150000"/>
              </a:lnSpc>
              <a:spcAft>
                <a:spcPts val="0"/>
              </a:spcAft>
              <a:buFont typeface="Wingdings 2" panose="05020102010507070707" pitchFamily="18" charset="2"/>
              <a:buNone/>
              <a:defRPr/>
            </a:pPr>
            <a:endParaRPr lang="en-US" sz="3200" dirty="0">
              <a:solidFill>
                <a:srgbClr val="263746"/>
              </a:solidFill>
              <a:latin typeface="Franklin Gothic Demi Cond" panose="020B0706030402020204" pitchFamily="34" charset="0"/>
            </a:endParaRPr>
          </a:p>
          <a:p>
            <a:pPr marL="45720" indent="0" eaLnBrk="1" fontAlgn="auto" hangingPunct="1">
              <a:spcAft>
                <a:spcPts val="0"/>
              </a:spcAft>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
        <p:nvSpPr>
          <p:cNvPr id="7" name="Rectangle 6"/>
          <p:cNvSpPr/>
          <p:nvPr/>
        </p:nvSpPr>
        <p:spPr>
          <a:xfrm>
            <a:off x="0" y="914400"/>
            <a:ext cx="3048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533400" y="508000"/>
            <a:ext cx="8382000" cy="10541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fontAlgn="auto">
              <a:spcAft>
                <a:spcPts val="0"/>
              </a:spcAft>
              <a:defRPr/>
            </a:pPr>
            <a:r>
              <a:rPr lang="en-US" sz="4000" b="1" dirty="0">
                <a:solidFill>
                  <a:schemeClr val="accent1"/>
                </a:solidFill>
              </a:rPr>
              <a:t>Contact information</a:t>
            </a:r>
            <a:endParaRPr lang="en-US" sz="4000" dirty="0"/>
          </a:p>
        </p:txBody>
      </p:sp>
      <p:pic>
        <p:nvPicPr>
          <p:cNvPr id="5120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81150"/>
            <a:ext cx="17541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581150"/>
            <a:ext cx="17541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581150"/>
            <a:ext cx="17573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46938" y="1581150"/>
            <a:ext cx="17637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7350"/>
            <a:ext cx="8458200" cy="1054100"/>
          </a:xfrm>
        </p:spPr>
        <p:txBody>
          <a:bodyPr/>
          <a:lstStyle/>
          <a:p>
            <a:pPr eaLnBrk="1" fontAlgn="auto" hangingPunct="1">
              <a:spcAft>
                <a:spcPts val="0"/>
              </a:spcAft>
              <a:defRPr/>
            </a:pPr>
            <a:endParaRPr lang="en-US" dirty="0"/>
          </a:p>
        </p:txBody>
      </p:sp>
      <p:sp>
        <p:nvSpPr>
          <p:cNvPr id="7" name="Rectangle 6"/>
          <p:cNvSpPr/>
          <p:nvPr/>
        </p:nvSpPr>
        <p:spPr>
          <a:xfrm>
            <a:off x="0" y="914400"/>
            <a:ext cx="1828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2"/>
          <p:cNvSpPr txBox="1">
            <a:spLocks/>
          </p:cNvSpPr>
          <p:nvPr/>
        </p:nvSpPr>
        <p:spPr>
          <a:xfrm>
            <a:off x="457200" y="381000"/>
            <a:ext cx="8458200" cy="13716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4800" b="1" dirty="0">
                <a:solidFill>
                  <a:schemeClr val="accent1"/>
                </a:solidFill>
              </a:rPr>
              <a:t>SURVEY</a:t>
            </a:r>
            <a:endParaRPr lang="en-US" sz="4800" dirty="0"/>
          </a:p>
        </p:txBody>
      </p:sp>
      <p:pic>
        <p:nvPicPr>
          <p:cNvPr id="501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86400"/>
            <a:ext cx="1885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lillie\AppData\Local\Microsoft\Windows\INetCache\IE\EVV3HFRQ\clipart-pencil-survey1[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94050" y="2463800"/>
            <a:ext cx="2628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562600"/>
            <a:ext cx="22098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p>
        </p:txBody>
      </p:sp>
      <p:pic>
        <p:nvPicPr>
          <p:cNvPr id="532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750" y="609600"/>
            <a:ext cx="8832850" cy="5715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FFFFFF"/>
    </a:lt2>
    <a:accent1>
      <a:srgbClr val="008A43"/>
    </a:accent1>
    <a:accent2>
      <a:srgbClr val="3E4981"/>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TM02900688[[fn=Facet]]</Template>
  <TotalTime>5837</TotalTime>
  <Words>3414</Words>
  <Application>Microsoft Office PowerPoint</Application>
  <PresentationFormat>On-screen Show (4:3)</PresentationFormat>
  <Paragraphs>1088</Paragraphs>
  <Slides>98</Slides>
  <Notes>92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7" baseType="lpstr">
      <vt:lpstr>Albertus Medium</vt:lpstr>
      <vt:lpstr>Arial</vt:lpstr>
      <vt:lpstr>Calibri</vt:lpstr>
      <vt:lpstr>Cambria</vt:lpstr>
      <vt:lpstr>Constantia</vt:lpstr>
      <vt:lpstr>Franklin Gothic Book</vt:lpstr>
      <vt:lpstr>Franklin Gothic Demi</vt:lpstr>
      <vt:lpstr>Franklin Gothic Demi Cond</vt:lpstr>
      <vt:lpstr>Franklin Gothic Medium</vt:lpstr>
      <vt:lpstr>Futura</vt:lpstr>
      <vt:lpstr>Lucida Sans Unicode</vt:lpstr>
      <vt:lpstr>Tahoma</vt:lpstr>
      <vt:lpstr>Times New Roman</vt:lpstr>
      <vt:lpstr>Verdana</vt:lpstr>
      <vt:lpstr>Wingdings</vt:lpstr>
      <vt:lpstr>Wingdings 2</vt:lpstr>
      <vt:lpstr>Wingdings 3</vt:lpstr>
      <vt:lpstr>Grid</vt:lpstr>
      <vt:lpstr>Acrobat Document</vt:lpstr>
      <vt:lpstr>Mississippi Home Corporation</vt:lpstr>
      <vt:lpstr>     history</vt:lpstr>
      <vt:lpstr>MHC’s Goals &amp; objectives </vt:lpstr>
      <vt:lpstr>HOME/HTF Application Workshop Goals &amp; objectives </vt:lpstr>
      <vt:lpstr>V</vt:lpstr>
      <vt:lpstr>Overview</vt:lpstr>
      <vt:lpstr>Federal Programs Home &amp; HTF</vt:lpstr>
      <vt:lpstr>o HOME PROGRAM      VS  HTF PROGRAM</vt:lpstr>
      <vt:lpstr>Funds availability</vt:lpstr>
      <vt:lpstr>PowerPoint Presentation</vt:lpstr>
      <vt:lpstr>PowerPoint Presentation</vt:lpstr>
      <vt:lpstr>PowerPoint Presentation</vt:lpstr>
      <vt:lpstr>HOME Method of Distribution</vt:lpstr>
      <vt:lpstr>HTF Method of Distribution</vt:lpstr>
      <vt:lpstr>Method of Distribution</vt:lpstr>
      <vt:lpstr>Homeowners Rehabilitation application timeline</vt:lpstr>
      <vt:lpstr>HOME Rental Lease Purchase application timeline</vt:lpstr>
      <vt:lpstr>PowerPoint Presentation</vt:lpstr>
      <vt:lpstr>PowerPoint Presentation</vt:lpstr>
      <vt:lpstr>V</vt:lpstr>
      <vt:lpstr>VHOMEOWNER  homeowner rehabilitation </vt:lpstr>
      <vt:lpstr>V</vt:lpstr>
      <vt:lpstr>V</vt:lpstr>
      <vt:lpstr>General requirements</vt:lpstr>
      <vt:lpstr>General requirements</vt:lpstr>
      <vt:lpstr>General requirements </vt:lpstr>
      <vt:lpstr>        Application submission/format</vt:lpstr>
      <vt:lpstr>        threshold requirements</vt:lpstr>
      <vt:lpstr>Application Timeline</vt:lpstr>
      <vt:lpstr>      Application information</vt:lpstr>
      <vt:lpstr>      Application information</vt:lpstr>
      <vt:lpstr>      criteria selection/rating factors</vt:lpstr>
      <vt:lpstr>      criteria selection/rating factors</vt:lpstr>
      <vt:lpstr>2018 PROJECT DELIVER</vt:lpstr>
      <vt:lpstr>    MISSISSIPPI POVERTY BY COUNTIES</vt:lpstr>
      <vt:lpstr>    MISSISSIPPI POVERTY BY COUNTIES</vt:lpstr>
      <vt:lpstr>    MISSISSIPPI POVERTY BY COUNTIES</vt:lpstr>
      <vt:lpstr>    MISSISSIPPI POVERTY BY COUNTIES</vt:lpstr>
      <vt:lpstr> </vt:lpstr>
      <vt:lpstr> </vt:lpstr>
      <vt:lpstr> </vt:lpstr>
      <vt:lpstr> </vt:lpstr>
      <vt:lpstr> </vt:lpstr>
      <vt:lpstr> </vt:lpstr>
      <vt:lpstr> </vt:lpstr>
      <vt:lpstr>PowerPoint Presentation</vt:lpstr>
      <vt:lpstr>PowerPoint Presentation</vt:lpstr>
      <vt:lpstr>General requirements</vt:lpstr>
      <vt:lpstr>PowerPoint Presentation</vt:lpstr>
      <vt:lpstr>PowerPoint Presentation</vt:lpstr>
      <vt:lpstr>PowerPoint Presentation</vt:lpstr>
      <vt:lpstr>PowerPoint Presentation</vt:lpstr>
      <vt:lpstr>PowerPoint Presentation</vt:lpstr>
      <vt:lpstr>PowerPoint Presentation</vt:lpstr>
      <vt:lpstr>PROCUREMENT</vt:lpstr>
      <vt:lpstr>PROCUREMENT</vt:lpstr>
      <vt:lpstr>PROCUREMENT</vt:lpstr>
      <vt:lpstr>PROCUREMENT</vt:lpstr>
      <vt:lpstr>PROCUREMENT</vt:lpstr>
      <vt:lpstr>PROCUREMENT</vt:lpstr>
      <vt:lpstr>PROCUREMENT</vt:lpstr>
      <vt:lpstr>PowerPoint Presentation</vt:lpstr>
      <vt:lpstr>Acquisition &amp; relocation </vt:lpstr>
      <vt:lpstr>PowerPoint Presentation</vt:lpstr>
      <vt:lpstr> HUD Regulation 24 CFR part 92 </vt:lpstr>
      <vt:lpstr>PowerPoint Presentation</vt:lpstr>
      <vt:lpstr> HUD Regulation 24 CFR part 92 </vt:lpstr>
      <vt:lpstr>PowerPoint Presentation</vt:lpstr>
      <vt:lpstr>  </vt:lpstr>
      <vt:lpstr>PowerPoint Presentation</vt:lpstr>
      <vt:lpstr>PowerPoint Presentation</vt:lpstr>
      <vt:lpstr>HOME/HTF Eligible Applicants</vt:lpstr>
      <vt:lpstr>HOME/HTF Eligible activities/Types</vt:lpstr>
      <vt:lpstr>V</vt:lpstr>
      <vt:lpstr>V</vt:lpstr>
      <vt:lpstr>V</vt:lpstr>
      <vt:lpstr>V</vt:lpstr>
      <vt:lpstr>V</vt:lpstr>
      <vt:lpstr>V</vt:lpstr>
      <vt:lpstr>V</vt:lpstr>
      <vt:lpstr>V</vt:lpstr>
      <vt:lpstr>V</vt:lpstr>
      <vt:lpstr>V</vt:lpstr>
      <vt:lpstr>PowerPoint Presentation</vt:lpstr>
      <vt:lpstr>PowerPoint Presentation</vt:lpstr>
      <vt:lpstr>PowerPoint Presentation</vt:lpstr>
      <vt:lpstr> NATIONAL HOUSING TRUST FUND (HTF)   </vt:lpstr>
      <vt:lpstr>  NATIONAL HOUSING TRUST FUND (HTF)  APPLICATION PROCESS  </vt:lpstr>
      <vt:lpstr>V</vt:lpstr>
      <vt:lpstr>V</vt:lpstr>
      <vt:lpstr>V</vt:lpstr>
      <vt:lpstr>V</vt:lpstr>
      <vt:lpstr>V</vt:lpstr>
      <vt:lpstr>V</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Home Corporation</dc:title>
  <dc:creator>Brittany Sistrunk</dc:creator>
  <cp:lastModifiedBy>Jackie Cobbins</cp:lastModifiedBy>
  <cp:revision>359</cp:revision>
  <cp:lastPrinted>2018-05-30T21:52:15Z</cp:lastPrinted>
  <dcterms:created xsi:type="dcterms:W3CDTF">2015-10-26T15:11:19Z</dcterms:created>
  <dcterms:modified xsi:type="dcterms:W3CDTF">2018-05-31T01:03:52Z</dcterms:modified>
</cp:coreProperties>
</file>